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43" r:id="rId5"/>
    <p:sldMasterId id="2147493768" r:id="rId6"/>
    <p:sldMasterId id="2147493781" r:id="rId7"/>
    <p:sldMasterId id="2147493798" r:id="rId8"/>
  </p:sldMasterIdLst>
  <p:notesMasterIdLst>
    <p:notesMasterId r:id="rId111"/>
  </p:notesMasterIdLst>
  <p:handoutMasterIdLst>
    <p:handoutMasterId r:id="rId112"/>
  </p:handoutMasterIdLst>
  <p:sldIdLst>
    <p:sldId id="854" r:id="rId9"/>
    <p:sldId id="1047" r:id="rId10"/>
    <p:sldId id="1157" r:id="rId11"/>
    <p:sldId id="1137" r:id="rId12"/>
    <p:sldId id="482" r:id="rId13"/>
    <p:sldId id="1147" r:id="rId14"/>
    <p:sldId id="282" r:id="rId15"/>
    <p:sldId id="1159" r:id="rId16"/>
    <p:sldId id="504" r:id="rId17"/>
    <p:sldId id="544" r:id="rId18"/>
    <p:sldId id="283" r:id="rId19"/>
    <p:sldId id="545" r:id="rId20"/>
    <p:sldId id="424" r:id="rId21"/>
    <p:sldId id="290" r:id="rId22"/>
    <p:sldId id="291" r:id="rId23"/>
    <p:sldId id="425" r:id="rId24"/>
    <p:sldId id="295" r:id="rId25"/>
    <p:sldId id="426" r:id="rId26"/>
    <p:sldId id="297" r:id="rId27"/>
    <p:sldId id="296" r:id="rId28"/>
    <p:sldId id="427" r:id="rId29"/>
    <p:sldId id="433" r:id="rId30"/>
    <p:sldId id="546" r:id="rId31"/>
    <p:sldId id="1150" r:id="rId32"/>
    <p:sldId id="547" r:id="rId33"/>
    <p:sldId id="1148" r:id="rId34"/>
    <p:sldId id="432" r:id="rId35"/>
    <p:sldId id="519" r:id="rId36"/>
    <p:sldId id="400" r:id="rId37"/>
    <p:sldId id="428" r:id="rId38"/>
    <p:sldId id="401" r:id="rId39"/>
    <p:sldId id="402" r:id="rId40"/>
    <p:sldId id="520" r:id="rId41"/>
    <p:sldId id="521" r:id="rId42"/>
    <p:sldId id="522" r:id="rId43"/>
    <p:sldId id="411" r:id="rId44"/>
    <p:sldId id="1151" r:id="rId45"/>
    <p:sldId id="1160" r:id="rId46"/>
    <p:sldId id="659" r:id="rId47"/>
    <p:sldId id="258" r:id="rId48"/>
    <p:sldId id="758" r:id="rId49"/>
    <p:sldId id="1161" r:id="rId50"/>
    <p:sldId id="1163" r:id="rId51"/>
    <p:sldId id="1162" r:id="rId52"/>
    <p:sldId id="859" r:id="rId53"/>
    <p:sldId id="1164" r:id="rId54"/>
    <p:sldId id="1165" r:id="rId55"/>
    <p:sldId id="1166" r:id="rId56"/>
    <p:sldId id="1177" r:id="rId57"/>
    <p:sldId id="1181" r:id="rId58"/>
    <p:sldId id="1178" r:id="rId59"/>
    <p:sldId id="1179" r:id="rId60"/>
    <p:sldId id="1180" r:id="rId61"/>
    <p:sldId id="1183" r:id="rId62"/>
    <p:sldId id="1182" r:id="rId63"/>
    <p:sldId id="1186" r:id="rId64"/>
    <p:sldId id="1187" r:id="rId65"/>
    <p:sldId id="1192" r:id="rId66"/>
    <p:sldId id="1194" r:id="rId67"/>
    <p:sldId id="1195" r:id="rId68"/>
    <p:sldId id="1196" r:id="rId69"/>
    <p:sldId id="1198" r:id="rId70"/>
    <p:sldId id="1170" r:id="rId71"/>
    <p:sldId id="1199" r:id="rId72"/>
    <p:sldId id="1200" r:id="rId73"/>
    <p:sldId id="1201" r:id="rId74"/>
    <p:sldId id="1202" r:id="rId75"/>
    <p:sldId id="1203" r:id="rId76"/>
    <p:sldId id="1205" r:id="rId77"/>
    <p:sldId id="1206" r:id="rId78"/>
    <p:sldId id="1204" r:id="rId79"/>
    <p:sldId id="1153" r:id="rId80"/>
    <p:sldId id="1154" r:id="rId81"/>
    <p:sldId id="877" r:id="rId82"/>
    <p:sldId id="884" r:id="rId83"/>
    <p:sldId id="1095" r:id="rId84"/>
    <p:sldId id="1089" r:id="rId85"/>
    <p:sldId id="1088" r:id="rId86"/>
    <p:sldId id="1090" r:id="rId87"/>
    <p:sldId id="1091" r:id="rId88"/>
    <p:sldId id="1092" r:id="rId89"/>
    <p:sldId id="1099" r:id="rId90"/>
    <p:sldId id="1101" r:id="rId91"/>
    <p:sldId id="1100" r:id="rId92"/>
    <p:sldId id="1102" r:id="rId93"/>
    <p:sldId id="1083" r:id="rId94"/>
    <p:sldId id="1097" r:id="rId95"/>
    <p:sldId id="1098" r:id="rId96"/>
    <p:sldId id="1104" r:id="rId97"/>
    <p:sldId id="1105" r:id="rId98"/>
    <p:sldId id="1103" r:id="rId99"/>
    <p:sldId id="1106" r:id="rId100"/>
    <p:sldId id="1155" r:id="rId101"/>
    <p:sldId id="1197" r:id="rId102"/>
    <p:sldId id="1188" r:id="rId103"/>
    <p:sldId id="1189" r:id="rId104"/>
    <p:sldId id="1190" r:id="rId105"/>
    <p:sldId id="1191" r:id="rId106"/>
    <p:sldId id="1193" r:id="rId107"/>
    <p:sldId id="1107" r:id="rId108"/>
    <p:sldId id="1108" r:id="rId109"/>
    <p:sldId id="1109" r:id="rId11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266"/>
    <p:restoredTop sz="97000"/>
  </p:normalViewPr>
  <p:slideViewPr>
    <p:cSldViewPr snapToObjects="1">
      <p:cViewPr varScale="1">
        <p:scale>
          <a:sx n="202" d="100"/>
          <a:sy n="202" d="100"/>
        </p:scale>
        <p:origin x="24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handoutMaster" Target="handoutMasters/handout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presProps" Target="presProps.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11/12/21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751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91884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645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425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63</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597637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77596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434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11/12/21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11/12/21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11/12/21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4.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image" Target="../media/image1.emf"/><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1" r:id="rId7"/>
    <p:sldLayoutId id="2147493752" r:id="rId8"/>
    <p:sldLayoutId id="214749375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11/12/21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1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0.svg"/></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6.xml"/><Relationship Id="rId4" Type="http://schemas.openxmlformats.org/officeDocument/2006/relationships/hyperlink" Target="https://en.wikipedia.org/wiki/Page_replacement_algorithm#The_theoretically_optimal_page_replacement_algorith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4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en.wikipedia.org/wiki/Multi-model_database" TargetMode="External"/><Relationship Id="rId1" Type="http://schemas.openxmlformats.org/officeDocument/2006/relationships/slideLayout" Target="../slideLayouts/slideLayout47.xml"/><Relationship Id="rId4" Type="http://schemas.openxmlformats.org/officeDocument/2006/relationships/image" Target="../media/image45.tiff"/></Relationships>
</file>

<file path=ppt/slides/_rels/slide5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8.png"/><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tiff"/><Relationship Id="rId7" Type="http://schemas.openxmlformats.org/officeDocument/2006/relationships/image" Target="../media/image60.tiff"/><Relationship Id="rId12" Type="http://schemas.openxmlformats.org/officeDocument/2006/relationships/image" Target="../media/image65.tiff"/><Relationship Id="rId2" Type="http://schemas.openxmlformats.org/officeDocument/2006/relationships/image" Target="../media/image55.png"/><Relationship Id="rId1" Type="http://schemas.openxmlformats.org/officeDocument/2006/relationships/slideLayout" Target="../slideLayouts/slideLayout47.xml"/><Relationship Id="rId6" Type="http://schemas.openxmlformats.org/officeDocument/2006/relationships/image" Target="../media/image59.tiff"/><Relationship Id="rId11" Type="http://schemas.openxmlformats.org/officeDocument/2006/relationships/image" Target="../media/image64.png"/><Relationship Id="rId5" Type="http://schemas.openxmlformats.org/officeDocument/2006/relationships/image" Target="../media/image58.tiff"/><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7.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User_story" TargetMode="External"/><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png"/><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7.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png"/><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48.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54.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9: No SQL Cont., Module II Cont..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 doubt very much that I got this correct.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But you get the basic idea:</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Process core data from the domain.</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Bring in external information to adjust.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Bring this together with the larger data, in this case to be able to talk about player performance relative to salary.</a:t>
            </a:r>
          </a:p>
        </p:txBody>
      </p:sp>
    </p:spTree>
    <p:extLst>
      <p:ext uri="{BB962C8B-B14F-4D97-AF65-F5344CB8AC3E}">
        <p14:creationId xmlns:p14="http://schemas.microsoft.com/office/powerpoint/2010/main" val="1761453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a:t>
            </a:r>
            <a:b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t>Notebook.</a:t>
            </a:r>
          </a:p>
        </p:txBody>
      </p:sp>
    </p:spTree>
    <p:extLst>
      <p:ext uri="{BB962C8B-B14F-4D97-AF65-F5344CB8AC3E}">
        <p14:creationId xmlns:p14="http://schemas.microsoft.com/office/powerpoint/2010/main" val="1941459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with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annual_batting_performance_salary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if</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0</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NULL,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bat_avg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bat_obp</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bat_1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bat_2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2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bat_3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bat_hr</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4</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if</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0</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NULL,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player_performance_year</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avg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lahmansbaseballdb.salaries</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group by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where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&gt;=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100</a:t>
            </a:r>
            <a:b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normalized_salary_batting_performance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bat_obp</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round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(salary/normalized_salary_averages.</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salary_factor</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annual_batting_performance_salary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normalized_salary_averages</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nameLast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nameFirst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round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slg_per_salary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normalized_salary_batting_performance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lahmansbaseballdb.people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where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&gt;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100</a:t>
            </a:r>
            <a:b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order by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slg_per_salary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desc</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limit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5</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endPar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If I got that correct, it was a miracle.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purpose wasn’t to win at Fantasy Baseball.</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Just giving a feel for the types of things that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Will happen in HW3, HW4 (Project) 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Analysis Subsystem</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non-programming track will use tools: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Jupyter</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SciKit</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To analyze.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database track. So, the programming</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track will also get some experience.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Process for both tracks: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pick your own data and domain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Or follow along with me.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will be a set of criteria that you have to</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meet for each of HW4 and HW4, measure 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Data model complexity.</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Complexity of operations on the data.</a:t>
            </a:r>
          </a:p>
        </p:txBody>
      </p:sp>
    </p:spTree>
    <p:extLst>
      <p:ext uri="{BB962C8B-B14F-4D97-AF65-F5344CB8AC3E}">
        <p14:creationId xmlns:p14="http://schemas.microsoft.com/office/powerpoint/2010/main" val="56019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Very Simple Overview</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26</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(F21): </a:t>
            </a:r>
            <a:r>
              <a:rPr lang="en-US" altLang="en-US" sz="1050" i="1" dirty="0">
                <a:solidFill>
                  <a:srgbClr val="E2F4FF"/>
                </a:solidFill>
              </a:rPr>
              <a:t>Lecture 9: No SQL Cont., Module II Cont..</a:t>
            </a:r>
            <a:r>
              <a:rPr lang="en-US" altLang="en-US" sz="1050" i="1" baseline="0" dirty="0">
                <a:solidFill>
                  <a:srgbClr val="E2F4FF"/>
                </a:solidFill>
              </a:rPr>
              <a:t>		</a:t>
            </a:r>
            <a:r>
              <a:rPr lang="de-DE" altLang="en-US" sz="1050" i="1" dirty="0">
                <a:solidFill>
                  <a:srgbClr val="E2F4FF"/>
                </a:solidFill>
              </a:rPr>
              <a:t>© Donald F. Ferguson, 2021</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 Continuation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92001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Module III – NoSQL Continued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50436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134264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62FF71-EB28-7A48-A15B-35D132AAD233}"/>
              </a:ext>
            </a:extLst>
          </p:cNvPr>
          <p:cNvSpPr>
            <a:spLocks noGrp="1"/>
          </p:cNvSpPr>
          <p:nvPr>
            <p:ph idx="1"/>
          </p:nvPr>
        </p:nvSpPr>
        <p:spPr>
          <a:xfrm>
            <a:off x="152400" y="590550"/>
            <a:ext cx="8839200" cy="990600"/>
          </a:xfrm>
        </p:spPr>
        <p:txBody>
          <a:bodyPr/>
          <a:lstStyle/>
          <a:p>
            <a:r>
              <a:rPr lang="en-US" sz="1800" dirty="0">
                <a:hlinkClick r:id="rId2"/>
              </a:rPr>
              <a:t>https://jeffreylancaster.github.io/game-of-thrones/</a:t>
            </a:r>
            <a:endParaRPr lang="en-US" sz="1800" dirty="0"/>
          </a:p>
          <a:p>
            <a:r>
              <a:rPr lang="en-US" sz="1800" dirty="0"/>
              <a:t>The data is in a bunch of JSON (document) files.</a:t>
            </a:r>
          </a:p>
          <a:p>
            <a:r>
              <a:rPr lang="en-US" sz="1800" dirty="0"/>
              <a:t>Information about relationships between characters is scattered through several files.</a:t>
            </a:r>
          </a:p>
        </p:txBody>
      </p:sp>
      <p:sp>
        <p:nvSpPr>
          <p:cNvPr id="3" name="Title 2">
            <a:extLst>
              <a:ext uri="{FF2B5EF4-FFF2-40B4-BE49-F238E27FC236}">
                <a16:creationId xmlns:a16="http://schemas.microsoft.com/office/drawing/2014/main" id="{05BD7FEE-A094-254D-8FCA-716E2C9D9ECC}"/>
              </a:ext>
            </a:extLst>
          </p:cNvPr>
          <p:cNvSpPr>
            <a:spLocks noGrp="1"/>
          </p:cNvSpPr>
          <p:nvPr>
            <p:ph type="title"/>
          </p:nvPr>
        </p:nvSpPr>
        <p:spPr/>
        <p:txBody>
          <a:bodyPr/>
          <a:lstStyle/>
          <a:p>
            <a:r>
              <a:rPr lang="en-US" dirty="0"/>
              <a:t>Downloaded a Game-of-Thrones Dataset</a:t>
            </a:r>
          </a:p>
        </p:txBody>
      </p:sp>
      <p:pic>
        <p:nvPicPr>
          <p:cNvPr id="4" name="Picture 3">
            <a:extLst>
              <a:ext uri="{FF2B5EF4-FFF2-40B4-BE49-F238E27FC236}">
                <a16:creationId xmlns:a16="http://schemas.microsoft.com/office/drawing/2014/main" id="{B5B6122E-FF76-E54D-A375-08D8AE58B64D}"/>
              </a:ext>
            </a:extLst>
          </p:cNvPr>
          <p:cNvPicPr>
            <a:picLocks noChangeAspect="1"/>
          </p:cNvPicPr>
          <p:nvPr/>
        </p:nvPicPr>
        <p:blipFill>
          <a:blip r:embed="rId3"/>
          <a:stretch>
            <a:fillRect/>
          </a:stretch>
        </p:blipFill>
        <p:spPr>
          <a:xfrm>
            <a:off x="3495040" y="2202837"/>
            <a:ext cx="1941492" cy="2373630"/>
          </a:xfrm>
          <a:prstGeom prst="rect">
            <a:avLst/>
          </a:prstGeom>
        </p:spPr>
      </p:pic>
      <p:sp>
        <p:nvSpPr>
          <p:cNvPr id="5" name="TextBox 4">
            <a:extLst>
              <a:ext uri="{FF2B5EF4-FFF2-40B4-BE49-F238E27FC236}">
                <a16:creationId xmlns:a16="http://schemas.microsoft.com/office/drawing/2014/main" id="{AB2DC82E-4826-864F-A2D1-5D25911A8DA8}"/>
              </a:ext>
            </a:extLst>
          </p:cNvPr>
          <p:cNvSpPr txBox="1"/>
          <p:nvPr/>
        </p:nvSpPr>
        <p:spPr>
          <a:xfrm>
            <a:off x="3901080" y="1934252"/>
            <a:ext cx="1129412" cy="276999"/>
          </a:xfrm>
          <a:prstGeom prst="rect">
            <a:avLst/>
          </a:prstGeom>
          <a:noFill/>
        </p:spPr>
        <p:txBody>
          <a:bodyPr wrap="none" rtlCol="0">
            <a:spAutoFit/>
          </a:bodyPr>
          <a:lstStyle/>
          <a:p>
            <a:r>
              <a:rPr lang="en-US" sz="1200" dirty="0" err="1"/>
              <a:t>characters.json</a:t>
            </a:r>
            <a:endParaRPr lang="en-US" sz="1200" dirty="0"/>
          </a:p>
        </p:txBody>
      </p:sp>
      <p:pic>
        <p:nvPicPr>
          <p:cNvPr id="6" name="Picture 5">
            <a:extLst>
              <a:ext uri="{FF2B5EF4-FFF2-40B4-BE49-F238E27FC236}">
                <a16:creationId xmlns:a16="http://schemas.microsoft.com/office/drawing/2014/main" id="{683E9F8C-5CE5-2245-8E19-C198FFD1D532}"/>
              </a:ext>
            </a:extLst>
          </p:cNvPr>
          <p:cNvPicPr>
            <a:picLocks noChangeAspect="1"/>
          </p:cNvPicPr>
          <p:nvPr/>
        </p:nvPicPr>
        <p:blipFill>
          <a:blip r:embed="rId4"/>
          <a:stretch>
            <a:fillRect/>
          </a:stretch>
        </p:blipFill>
        <p:spPr>
          <a:xfrm>
            <a:off x="5568762" y="2211251"/>
            <a:ext cx="1596902" cy="1374776"/>
          </a:xfrm>
          <a:prstGeom prst="rect">
            <a:avLst/>
          </a:prstGeom>
        </p:spPr>
      </p:pic>
      <p:sp>
        <p:nvSpPr>
          <p:cNvPr id="7" name="TextBox 6">
            <a:extLst>
              <a:ext uri="{FF2B5EF4-FFF2-40B4-BE49-F238E27FC236}">
                <a16:creationId xmlns:a16="http://schemas.microsoft.com/office/drawing/2014/main" id="{87636519-C99E-0D45-82A5-04D0A79AA5AC}"/>
              </a:ext>
            </a:extLst>
          </p:cNvPr>
          <p:cNvSpPr txBox="1"/>
          <p:nvPr/>
        </p:nvSpPr>
        <p:spPr>
          <a:xfrm>
            <a:off x="5608470" y="1914393"/>
            <a:ext cx="1600631" cy="276999"/>
          </a:xfrm>
          <a:prstGeom prst="rect">
            <a:avLst/>
          </a:prstGeom>
          <a:noFill/>
        </p:spPr>
        <p:txBody>
          <a:bodyPr wrap="none" rtlCol="0">
            <a:spAutoFit/>
          </a:bodyPr>
          <a:lstStyle/>
          <a:p>
            <a:r>
              <a:rPr lang="en-US" sz="1200" dirty="0"/>
              <a:t>characters-</a:t>
            </a:r>
            <a:r>
              <a:rPr lang="en-US" sz="1200" dirty="0" err="1"/>
              <a:t>groups.json</a:t>
            </a:r>
            <a:endParaRPr lang="en-US" sz="1200" dirty="0"/>
          </a:p>
        </p:txBody>
      </p:sp>
      <p:pic>
        <p:nvPicPr>
          <p:cNvPr id="8" name="Picture 7">
            <a:extLst>
              <a:ext uri="{FF2B5EF4-FFF2-40B4-BE49-F238E27FC236}">
                <a16:creationId xmlns:a16="http://schemas.microsoft.com/office/drawing/2014/main" id="{E27E8846-254D-8742-B06E-931DD1753E56}"/>
              </a:ext>
            </a:extLst>
          </p:cNvPr>
          <p:cNvPicPr>
            <a:picLocks noChangeAspect="1"/>
          </p:cNvPicPr>
          <p:nvPr/>
        </p:nvPicPr>
        <p:blipFill>
          <a:blip r:embed="rId5"/>
          <a:stretch>
            <a:fillRect/>
          </a:stretch>
        </p:blipFill>
        <p:spPr>
          <a:xfrm>
            <a:off x="7209101" y="2191392"/>
            <a:ext cx="1820336" cy="2373630"/>
          </a:xfrm>
          <a:prstGeom prst="rect">
            <a:avLst/>
          </a:prstGeom>
        </p:spPr>
      </p:pic>
      <p:sp>
        <p:nvSpPr>
          <p:cNvPr id="9" name="TextBox 8">
            <a:extLst>
              <a:ext uri="{FF2B5EF4-FFF2-40B4-BE49-F238E27FC236}">
                <a16:creationId xmlns:a16="http://schemas.microsoft.com/office/drawing/2014/main" id="{3FAF08C6-C64C-194A-9EB9-DC582E0DB374}"/>
              </a:ext>
            </a:extLst>
          </p:cNvPr>
          <p:cNvSpPr txBox="1"/>
          <p:nvPr/>
        </p:nvSpPr>
        <p:spPr>
          <a:xfrm>
            <a:off x="7287829" y="1897097"/>
            <a:ext cx="1035861" cy="276999"/>
          </a:xfrm>
          <a:prstGeom prst="rect">
            <a:avLst/>
          </a:prstGeom>
          <a:noFill/>
        </p:spPr>
        <p:txBody>
          <a:bodyPr wrap="none" rtlCol="0">
            <a:spAutoFit/>
          </a:bodyPr>
          <a:lstStyle/>
          <a:p>
            <a:r>
              <a:rPr lang="en-US" sz="1200" dirty="0" err="1"/>
              <a:t>episodes.json</a:t>
            </a:r>
            <a:endParaRPr lang="en-US" sz="1200" dirty="0"/>
          </a:p>
        </p:txBody>
      </p:sp>
      <p:pic>
        <p:nvPicPr>
          <p:cNvPr id="10" name="Picture 9">
            <a:extLst>
              <a:ext uri="{FF2B5EF4-FFF2-40B4-BE49-F238E27FC236}">
                <a16:creationId xmlns:a16="http://schemas.microsoft.com/office/drawing/2014/main" id="{3D17EB58-83E7-F54F-B20C-0B79F2CFFD78}"/>
              </a:ext>
            </a:extLst>
          </p:cNvPr>
          <p:cNvPicPr>
            <a:picLocks noChangeAspect="1"/>
          </p:cNvPicPr>
          <p:nvPr/>
        </p:nvPicPr>
        <p:blipFill>
          <a:blip r:embed="rId6"/>
          <a:stretch>
            <a:fillRect/>
          </a:stretch>
        </p:blipFill>
        <p:spPr>
          <a:xfrm>
            <a:off x="276662" y="1727381"/>
            <a:ext cx="1931646" cy="2877596"/>
          </a:xfrm>
          <a:prstGeom prst="rect">
            <a:avLst/>
          </a:prstGeom>
        </p:spPr>
      </p:pic>
    </p:spTree>
    <p:extLst>
      <p:ext uri="{BB962C8B-B14F-4D97-AF65-F5344CB8AC3E}">
        <p14:creationId xmlns:p14="http://schemas.microsoft.com/office/powerpoint/2010/main" val="1839643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63EC23-2486-AA4E-A511-53D28131750E}"/>
              </a:ext>
            </a:extLst>
          </p:cNvPr>
          <p:cNvSpPr>
            <a:spLocks noGrp="1"/>
          </p:cNvSpPr>
          <p:nvPr>
            <p:ph type="title"/>
          </p:nvPr>
        </p:nvSpPr>
        <p:spPr/>
        <p:txBody>
          <a:bodyPr/>
          <a:lstStyle/>
          <a:p>
            <a:r>
              <a:rPr lang="en-US" dirty="0"/>
              <a:t>Data Engineering and Data Modeling</a:t>
            </a:r>
          </a:p>
        </p:txBody>
      </p:sp>
      <p:pic>
        <p:nvPicPr>
          <p:cNvPr id="4" name="Picture 3">
            <a:extLst>
              <a:ext uri="{FF2B5EF4-FFF2-40B4-BE49-F238E27FC236}">
                <a16:creationId xmlns:a16="http://schemas.microsoft.com/office/drawing/2014/main" id="{50A9D94B-6947-D548-9037-C63A2D7B024C}"/>
              </a:ext>
            </a:extLst>
          </p:cNvPr>
          <p:cNvPicPr>
            <a:picLocks noChangeAspect="1"/>
          </p:cNvPicPr>
          <p:nvPr/>
        </p:nvPicPr>
        <p:blipFill>
          <a:blip r:embed="rId2"/>
          <a:stretch>
            <a:fillRect/>
          </a:stretch>
        </p:blipFill>
        <p:spPr>
          <a:xfrm>
            <a:off x="1371600" y="590550"/>
            <a:ext cx="6127453" cy="4103254"/>
          </a:xfrm>
          <a:prstGeom prst="rect">
            <a:avLst/>
          </a:prstGeom>
        </p:spPr>
      </p:pic>
    </p:spTree>
    <p:extLst>
      <p:ext uri="{BB962C8B-B14F-4D97-AF65-F5344CB8AC3E}">
        <p14:creationId xmlns:p14="http://schemas.microsoft.com/office/powerpoint/2010/main" val="823922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A904C5F-DE63-424E-B6AA-F513B143874F}"/>
              </a:ext>
            </a:extLst>
          </p:cNvPr>
          <p:cNvSpPr>
            <a:spLocks noGrp="1"/>
          </p:cNvSpPr>
          <p:nvPr>
            <p:ph idx="1"/>
          </p:nvPr>
        </p:nvSpPr>
        <p:spPr>
          <a:xfrm>
            <a:off x="152400" y="3794448"/>
            <a:ext cx="8839200" cy="834702"/>
          </a:xfrm>
        </p:spPr>
        <p:txBody>
          <a:bodyPr/>
          <a:lstStyle/>
          <a:p>
            <a:r>
              <a:rPr lang="en-US" dirty="0"/>
              <a:t>For HW3, I will produce the CSV files.</a:t>
            </a:r>
          </a:p>
          <a:p>
            <a:r>
              <a:rPr lang="en-US" dirty="0"/>
              <a:t>You will have to define desired schema and perform transformations.</a:t>
            </a:r>
          </a:p>
        </p:txBody>
      </p:sp>
      <p:sp>
        <p:nvSpPr>
          <p:cNvPr id="3" name="Title 2">
            <a:extLst>
              <a:ext uri="{FF2B5EF4-FFF2-40B4-BE49-F238E27FC236}">
                <a16:creationId xmlns:a16="http://schemas.microsoft.com/office/drawing/2014/main" id="{B65D0FB1-E634-414B-B0BF-5A802916798C}"/>
              </a:ext>
            </a:extLst>
          </p:cNvPr>
          <p:cNvSpPr>
            <a:spLocks noGrp="1"/>
          </p:cNvSpPr>
          <p:nvPr>
            <p:ph type="title"/>
          </p:nvPr>
        </p:nvSpPr>
        <p:spPr/>
        <p:txBody>
          <a:bodyPr/>
          <a:lstStyle/>
          <a:p>
            <a:r>
              <a:rPr lang="en-US" dirty="0"/>
              <a:t>The Data is a Bit of a Mess </a:t>
            </a:r>
            <a:r>
              <a:rPr lang="en-US" dirty="0">
                <a:sym typeface="Wingdings" pitchFamily="2" charset="2"/>
              </a:rPr>
              <a:t> Cleanup Required</a:t>
            </a:r>
            <a:endParaRPr lang="en-US" dirty="0"/>
          </a:p>
        </p:txBody>
      </p:sp>
      <p:pic>
        <p:nvPicPr>
          <p:cNvPr id="5" name="Picture 4">
            <a:extLst>
              <a:ext uri="{FF2B5EF4-FFF2-40B4-BE49-F238E27FC236}">
                <a16:creationId xmlns:a16="http://schemas.microsoft.com/office/drawing/2014/main" id="{DE1983C5-AE03-4741-8DE2-000B61AEFD17}"/>
              </a:ext>
            </a:extLst>
          </p:cNvPr>
          <p:cNvPicPr>
            <a:picLocks noChangeAspect="1"/>
          </p:cNvPicPr>
          <p:nvPr/>
        </p:nvPicPr>
        <p:blipFill>
          <a:blip r:embed="rId2"/>
          <a:stretch>
            <a:fillRect/>
          </a:stretch>
        </p:blipFill>
        <p:spPr>
          <a:xfrm>
            <a:off x="346152" y="514350"/>
            <a:ext cx="8319463" cy="3280098"/>
          </a:xfrm>
          <a:prstGeom prst="rect">
            <a:avLst/>
          </a:prstGeom>
        </p:spPr>
      </p:pic>
    </p:spTree>
    <p:extLst>
      <p:ext uri="{BB962C8B-B14F-4D97-AF65-F5344CB8AC3E}">
        <p14:creationId xmlns:p14="http://schemas.microsoft.com/office/powerpoint/2010/main" val="3797384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BB225D-05AC-6840-830A-A226E95C8A5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C89FC75-3D0B-4C4E-A0A5-8C782289161F}"/>
              </a:ext>
            </a:extLst>
          </p:cNvPr>
          <p:cNvSpPr>
            <a:spLocks noGrp="1"/>
          </p:cNvSpPr>
          <p:nvPr>
            <p:ph type="title"/>
          </p:nvPr>
        </p:nvSpPr>
        <p:spPr/>
        <p:txBody>
          <a:bodyPr/>
          <a:lstStyle/>
          <a:p>
            <a:r>
              <a:rPr lang="en-US" dirty="0"/>
              <a:t>Switch to Notebook for Examples</a:t>
            </a:r>
          </a:p>
        </p:txBody>
      </p:sp>
    </p:spTree>
    <p:extLst>
      <p:ext uri="{BB962C8B-B14F-4D97-AF65-F5344CB8AC3E}">
        <p14:creationId xmlns:p14="http://schemas.microsoft.com/office/powerpoint/2010/main" val="1461062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1C272-E877-9440-A848-172E1DD33AA3}"/>
              </a:ext>
            </a:extLst>
          </p:cNvPr>
          <p:cNvSpPr>
            <a:spLocks noGrp="1"/>
          </p:cNvSpPr>
          <p:nvPr>
            <p:ph type="title"/>
          </p:nvPr>
        </p:nvSpPr>
        <p:spPr/>
        <p:txBody>
          <a:bodyPr/>
          <a:lstStyle/>
          <a:p>
            <a:r>
              <a:rPr lang="en-US" dirty="0"/>
              <a:t>Path Query</a:t>
            </a:r>
          </a:p>
        </p:txBody>
      </p:sp>
      <p:pic>
        <p:nvPicPr>
          <p:cNvPr id="4" name="Picture 3">
            <a:extLst>
              <a:ext uri="{FF2B5EF4-FFF2-40B4-BE49-F238E27FC236}">
                <a16:creationId xmlns:a16="http://schemas.microsoft.com/office/drawing/2014/main" id="{5126C875-10DB-0641-AF75-43A5FD694DFC}"/>
              </a:ext>
            </a:extLst>
          </p:cNvPr>
          <p:cNvPicPr>
            <a:picLocks noChangeAspect="1"/>
          </p:cNvPicPr>
          <p:nvPr/>
        </p:nvPicPr>
        <p:blipFill>
          <a:blip r:embed="rId2"/>
          <a:stretch>
            <a:fillRect/>
          </a:stretch>
        </p:blipFill>
        <p:spPr>
          <a:xfrm>
            <a:off x="2514600" y="844929"/>
            <a:ext cx="5895202" cy="3643982"/>
          </a:xfrm>
          <a:prstGeom prst="rect">
            <a:avLst/>
          </a:prstGeom>
        </p:spPr>
      </p:pic>
      <p:sp>
        <p:nvSpPr>
          <p:cNvPr id="6" name="TextBox 5">
            <a:extLst>
              <a:ext uri="{FF2B5EF4-FFF2-40B4-BE49-F238E27FC236}">
                <a16:creationId xmlns:a16="http://schemas.microsoft.com/office/drawing/2014/main" id="{4D852B95-9D83-024D-8561-D89D2AC7B5BD}"/>
              </a:ext>
            </a:extLst>
          </p:cNvPr>
          <p:cNvSpPr txBox="1"/>
          <p:nvPr/>
        </p:nvSpPr>
        <p:spPr>
          <a:xfrm>
            <a:off x="172570" y="422869"/>
            <a:ext cx="8514230" cy="584775"/>
          </a:xfrm>
          <a:prstGeom prst="rect">
            <a:avLst/>
          </a:prstGeom>
          <a:noFill/>
        </p:spPr>
        <p:txBody>
          <a:bodyPr wrap="square">
            <a:spAutoFit/>
          </a:bodyPr>
          <a:lstStyle/>
          <a:p>
            <a:r>
              <a:rPr lang="en-US" sz="1600" b="0" dirty="0">
                <a:solidFill>
                  <a:srgbClr val="0070C0"/>
                </a:solidFill>
                <a:effectLst/>
                <a:latin typeface="Fira Code" panose="020F0502020204030204" pitchFamily="34" charset="0"/>
              </a:rPr>
              <a:t>match p=(</a:t>
            </a:r>
            <a:r>
              <a:rPr lang="en-US" sz="1600" b="0" dirty="0" err="1">
                <a:solidFill>
                  <a:srgbClr val="0070C0"/>
                </a:solidFill>
                <a:effectLst/>
                <a:latin typeface="Fira Code" panose="020F0502020204030204" pitchFamily="34" charset="0"/>
              </a:rPr>
              <a:t>n:Character</a:t>
            </a:r>
            <a:r>
              <a:rPr lang="en-US" sz="1600" b="0" dirty="0">
                <a:solidFill>
                  <a:srgbClr val="0070C0"/>
                </a:solidFill>
                <a:effectLst/>
                <a:latin typeface="Fira Code" panose="020F0502020204030204" pitchFamily="34" charset="0"/>
              </a:rPr>
              <a:t> {</a:t>
            </a:r>
            <a:r>
              <a:rPr lang="en-US" sz="1600" b="0" dirty="0" err="1">
                <a:solidFill>
                  <a:srgbClr val="0070C0"/>
                </a:solidFill>
                <a:effectLst/>
                <a:latin typeface="Fira Code" panose="020F0502020204030204" pitchFamily="34" charset="0"/>
              </a:rPr>
              <a:t>characterName</a:t>
            </a:r>
            <a:r>
              <a:rPr lang="en-US" sz="1600" b="0" dirty="0">
                <a:solidFill>
                  <a:srgbClr val="0070C0"/>
                </a:solidFill>
                <a:effectLst/>
                <a:latin typeface="Fira Code" panose="020F0502020204030204" pitchFamily="34" charset="0"/>
              </a:rPr>
              <a:t>: 'Jon Snow'})-[KILLED *..3]-() return p</a:t>
            </a:r>
          </a:p>
        </p:txBody>
      </p:sp>
    </p:spTree>
    <p:extLst>
      <p:ext uri="{BB962C8B-B14F-4D97-AF65-F5344CB8AC3E}">
        <p14:creationId xmlns:p14="http://schemas.microsoft.com/office/powerpoint/2010/main" val="3722479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BA82C3-DBAD-6349-9BE9-29A32FBAA692}"/>
              </a:ext>
            </a:extLst>
          </p:cNvPr>
          <p:cNvSpPr>
            <a:spLocks noGrp="1"/>
          </p:cNvSpPr>
          <p:nvPr>
            <p:ph type="title"/>
          </p:nvPr>
        </p:nvSpPr>
        <p:spPr/>
        <p:txBody>
          <a:bodyPr/>
          <a:lstStyle/>
          <a:p>
            <a:r>
              <a:rPr lang="en-US" dirty="0"/>
              <a:t>You can get Cycles/Duplicates </a:t>
            </a:r>
            <a:r>
              <a:rPr lang="en-US" dirty="0">
                <a:sym typeface="Wingdings" pitchFamily="2" charset="2"/>
              </a:rPr>
              <a:t> Can be Better</a:t>
            </a:r>
            <a:endParaRPr lang="en-US" dirty="0"/>
          </a:p>
        </p:txBody>
      </p:sp>
      <p:sp>
        <p:nvSpPr>
          <p:cNvPr id="5" name="TextBox 4">
            <a:extLst>
              <a:ext uri="{FF2B5EF4-FFF2-40B4-BE49-F238E27FC236}">
                <a16:creationId xmlns:a16="http://schemas.microsoft.com/office/drawing/2014/main" id="{838CCC66-A527-E04E-811D-5C0A2D2CCAA9}"/>
              </a:ext>
            </a:extLst>
          </p:cNvPr>
          <p:cNvSpPr txBox="1"/>
          <p:nvPr/>
        </p:nvSpPr>
        <p:spPr>
          <a:xfrm>
            <a:off x="176744" y="514350"/>
            <a:ext cx="8129055" cy="584775"/>
          </a:xfrm>
          <a:prstGeom prst="rect">
            <a:avLst/>
          </a:prstGeom>
          <a:noFill/>
        </p:spPr>
        <p:txBody>
          <a:bodyPr wrap="square">
            <a:spAutoFit/>
          </a:bodyPr>
          <a:lstStyle/>
          <a:p>
            <a:r>
              <a:rPr lang="en-US" sz="1600" b="0" dirty="0">
                <a:solidFill>
                  <a:srgbClr val="0070C0"/>
                </a:solidFill>
                <a:effectLst/>
                <a:latin typeface="Fira Code" panose="020B0809050000020004" pitchFamily="49" charset="0"/>
              </a:rPr>
              <a:t>match (</a:t>
            </a:r>
            <a:r>
              <a:rPr lang="en-US" sz="1600" b="0" dirty="0" err="1">
                <a:solidFill>
                  <a:srgbClr val="0070C0"/>
                </a:solidFill>
                <a:effectLst/>
                <a:latin typeface="Fira Code" panose="020B0809050000020004" pitchFamily="49" charset="0"/>
              </a:rPr>
              <a:t>n:Character</a:t>
            </a:r>
            <a:r>
              <a:rPr lang="en-US" sz="1600" b="0" dirty="0">
                <a:solidFill>
                  <a:srgbClr val="0070C0"/>
                </a:solidFill>
                <a:effectLst/>
                <a:latin typeface="Fira Code" panose="020B0809050000020004" pitchFamily="49" charset="0"/>
              </a:rPr>
              <a:t> {</a:t>
            </a:r>
            <a:r>
              <a:rPr lang="en-US" sz="1600" b="0" dirty="0" err="1">
                <a:solidFill>
                  <a:srgbClr val="0070C0"/>
                </a:solidFill>
                <a:effectLst/>
                <a:latin typeface="Fira Code" panose="020B0809050000020004" pitchFamily="49" charset="0"/>
              </a:rPr>
              <a:t>characterName</a:t>
            </a:r>
            <a:r>
              <a:rPr lang="en-US" sz="1600" b="0" dirty="0">
                <a:solidFill>
                  <a:srgbClr val="0070C0"/>
                </a:solidFill>
                <a:effectLst/>
                <a:latin typeface="Fira Code" panose="020B0809050000020004" pitchFamily="49" charset="0"/>
              </a:rPr>
              <a:t>: 'Jon Snow'}), (</a:t>
            </a:r>
            <a:r>
              <a:rPr lang="en-US" sz="1600" b="0" dirty="0" err="1">
                <a:solidFill>
                  <a:srgbClr val="0070C0"/>
                </a:solidFill>
                <a:effectLst/>
                <a:latin typeface="Fira Code" panose="020B0809050000020004" pitchFamily="49" charset="0"/>
              </a:rPr>
              <a:t>m:Character</a:t>
            </a:r>
            <a:r>
              <a:rPr lang="en-US" sz="1600" b="0" dirty="0">
                <a:solidFill>
                  <a:srgbClr val="0070C0"/>
                </a:solidFill>
                <a:effectLst/>
                <a:latin typeface="Fira Code" panose="020B0809050000020004" pitchFamily="49" charset="0"/>
              </a:rPr>
              <a:t>),</a:t>
            </a:r>
          </a:p>
          <a:p>
            <a:r>
              <a:rPr lang="en-US" sz="1600" b="0" dirty="0">
                <a:solidFill>
                  <a:srgbClr val="0070C0"/>
                </a:solidFill>
                <a:effectLst/>
                <a:latin typeface="Fira Code" panose="020B0809050000020004" pitchFamily="49" charset="0"/>
              </a:rPr>
              <a:t>p=</a:t>
            </a:r>
            <a:r>
              <a:rPr lang="en-US" sz="1600" b="0" dirty="0" err="1">
                <a:solidFill>
                  <a:srgbClr val="0070C0"/>
                </a:solidFill>
                <a:effectLst/>
                <a:latin typeface="Fira Code" panose="020B0809050000020004" pitchFamily="49" charset="0"/>
              </a:rPr>
              <a:t>shortestpath</a:t>
            </a:r>
            <a:r>
              <a:rPr lang="en-US" sz="1600" b="0" dirty="0">
                <a:solidFill>
                  <a:srgbClr val="0070C0"/>
                </a:solidFill>
                <a:effectLst/>
                <a:latin typeface="Fira Code" panose="020B0809050000020004" pitchFamily="49" charset="0"/>
              </a:rPr>
              <a:t>((n)-[:KILLED *]-(m)) return p</a:t>
            </a:r>
          </a:p>
        </p:txBody>
      </p:sp>
      <p:pic>
        <p:nvPicPr>
          <p:cNvPr id="6" name="Picture 5">
            <a:extLst>
              <a:ext uri="{FF2B5EF4-FFF2-40B4-BE49-F238E27FC236}">
                <a16:creationId xmlns:a16="http://schemas.microsoft.com/office/drawing/2014/main" id="{A8FC1B81-5BBC-3449-8DF7-3381E7E150BE}"/>
              </a:ext>
            </a:extLst>
          </p:cNvPr>
          <p:cNvPicPr>
            <a:picLocks noChangeAspect="1"/>
          </p:cNvPicPr>
          <p:nvPr/>
        </p:nvPicPr>
        <p:blipFill>
          <a:blip r:embed="rId2"/>
          <a:stretch>
            <a:fillRect/>
          </a:stretch>
        </p:blipFill>
        <p:spPr>
          <a:xfrm>
            <a:off x="304800" y="1181421"/>
            <a:ext cx="8077200" cy="3299406"/>
          </a:xfrm>
          <a:prstGeom prst="rect">
            <a:avLst/>
          </a:prstGeom>
        </p:spPr>
      </p:pic>
    </p:spTree>
    <p:extLst>
      <p:ext uri="{BB962C8B-B14F-4D97-AF65-F5344CB8AC3E}">
        <p14:creationId xmlns:p14="http://schemas.microsoft.com/office/powerpoint/2010/main" val="3055779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Document Databases</a:t>
            </a:r>
            <a:br>
              <a:rPr lang="en-US" altLang="en-US" sz="2800" i="1" dirty="0">
                <a:solidFill>
                  <a:schemeClr val="bg1"/>
                </a:solidFill>
              </a:rPr>
            </a:br>
            <a:r>
              <a:rPr lang="en-US" altLang="en-US" sz="2800" i="1" dirty="0">
                <a:solidFill>
                  <a:schemeClr val="bg1"/>
                </a:solidFill>
              </a:rPr>
              <a:t>and</a:t>
            </a:r>
            <a:br>
              <a:rPr lang="en-US" altLang="en-US" sz="2800" i="1" dirty="0">
                <a:solidFill>
                  <a:schemeClr val="bg1"/>
                </a:solidFill>
              </a:rPr>
            </a:br>
            <a:r>
              <a:rPr lang="en-US" altLang="en-US" sz="2800" i="1" dirty="0">
                <a:solidFill>
                  <a:schemeClr val="bg1"/>
                </a:solidFill>
              </a:rPr>
              <a:t>MongoDB</a:t>
            </a:r>
            <a:endParaRPr lang="en-US" altLang="en-US" sz="1600" i="1" dirty="0">
              <a:solidFill>
                <a:schemeClr val="bg1"/>
              </a:solidFill>
            </a:endParaRPr>
          </a:p>
        </p:txBody>
      </p:sp>
      <p:sp>
        <p:nvSpPr>
          <p:cNvPr id="2" name="TextBox 1">
            <a:extLst>
              <a:ext uri="{FF2B5EF4-FFF2-40B4-BE49-F238E27FC236}">
                <a16:creationId xmlns:a16="http://schemas.microsoft.com/office/drawing/2014/main" id="{9F9A4775-D4BD-BB4F-B480-EF8F4BBD2A68}"/>
              </a:ext>
            </a:extLst>
          </p:cNvPr>
          <p:cNvSpPr txBox="1"/>
          <p:nvPr/>
        </p:nvSpPr>
        <p:spPr>
          <a:xfrm>
            <a:off x="255588" y="3148049"/>
            <a:ext cx="7516812" cy="1200329"/>
          </a:xfrm>
          <a:prstGeom prst="rect">
            <a:avLst/>
          </a:prstGeom>
          <a:noFill/>
        </p:spPr>
        <p:txBody>
          <a:bodyPr wrap="square" rtlCol="0">
            <a:spAutoFit/>
          </a:bodyPr>
          <a:lstStyle/>
          <a:p>
            <a:r>
              <a:rPr lang="en-US" b="1" dirty="0">
                <a:solidFill>
                  <a:srgbClr val="FFFF00"/>
                </a:solidFill>
              </a:rPr>
              <a:t>Disclaimers:</a:t>
            </a:r>
          </a:p>
          <a:p>
            <a:pPr marL="342900" indent="-342900">
              <a:buFont typeface="+mj-lt"/>
              <a:buAutoNum type="arabicPeriod"/>
            </a:pPr>
            <a:r>
              <a:rPr lang="en-US" b="1" dirty="0">
                <a:solidFill>
                  <a:srgbClr val="FFFF00"/>
                </a:solidFill>
              </a:rPr>
              <a:t>We are only going to “touch” on MongoDB, like we did for Neo4j. NoSQL DBs are as complex as RDB and we spent several lectures on RDB.</a:t>
            </a:r>
          </a:p>
          <a:p>
            <a:pPr marL="342900" indent="-342900">
              <a:buFont typeface="+mj-lt"/>
              <a:buAutoNum type="arabicPeriod"/>
            </a:pPr>
            <a:r>
              <a:rPr lang="en-US" b="1" dirty="0">
                <a:solidFill>
                  <a:srgbClr val="FFFF00"/>
                </a:solidFill>
              </a:rPr>
              <a:t>Most of my document DB experience is with DynamoDB, not MongoDB.</a:t>
            </a:r>
          </a:p>
        </p:txBody>
      </p:sp>
      <p:sp>
        <p:nvSpPr>
          <p:cNvPr id="9" name="TextBox 11">
            <a:extLst>
              <a:ext uri="{FF2B5EF4-FFF2-40B4-BE49-F238E27FC236}">
                <a16:creationId xmlns:a16="http://schemas.microsoft.com/office/drawing/2014/main" id="{9D4DFEA2-8AFE-C447-B611-EAE296F7BE9A}"/>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621447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Context</a:t>
            </a:r>
          </a:p>
        </p:txBody>
      </p:sp>
      <p:sp>
        <p:nvSpPr>
          <p:cNvPr id="8" name="TextBox 11">
            <a:extLst>
              <a:ext uri="{FF2B5EF4-FFF2-40B4-BE49-F238E27FC236}">
                <a16:creationId xmlns:a16="http://schemas.microsoft.com/office/drawing/2014/main" id="{193F5E49-E73E-4640-BE70-87F2F09F0D1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961789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C59879-A29F-0244-97AD-718B09412A2F}"/>
              </a:ext>
            </a:extLst>
          </p:cNvPr>
          <p:cNvSpPr>
            <a:spLocks noGrp="1"/>
          </p:cNvSpPr>
          <p:nvPr>
            <p:ph type="title"/>
          </p:nvPr>
        </p:nvSpPr>
        <p:spPr/>
        <p:txBody>
          <a:bodyPr/>
          <a:lstStyle/>
          <a:p>
            <a:r>
              <a:rPr lang="en-US" dirty="0"/>
              <a:t>Database Adoption </a:t>
            </a:r>
            <a:r>
              <a:rPr lang="en-US" sz="1600" dirty="0"/>
              <a:t>(https://</a:t>
            </a:r>
            <a:r>
              <a:rPr lang="en-US" sz="1600" dirty="0" err="1"/>
              <a:t>db-engines.com</a:t>
            </a:r>
            <a:r>
              <a:rPr lang="en-US" sz="1600" dirty="0"/>
              <a:t>/</a:t>
            </a:r>
            <a:r>
              <a:rPr lang="en-US" sz="1600" dirty="0" err="1"/>
              <a:t>en</a:t>
            </a:r>
            <a:r>
              <a:rPr lang="en-US" sz="1600" dirty="0"/>
              <a:t>/ranking)</a:t>
            </a:r>
            <a:endParaRPr lang="en-US" dirty="0"/>
          </a:p>
        </p:txBody>
      </p:sp>
      <p:pic>
        <p:nvPicPr>
          <p:cNvPr id="5" name="Picture 4">
            <a:extLst>
              <a:ext uri="{FF2B5EF4-FFF2-40B4-BE49-F238E27FC236}">
                <a16:creationId xmlns:a16="http://schemas.microsoft.com/office/drawing/2014/main" id="{C8E08B54-7755-B141-8DDC-7B5F32D22689}"/>
              </a:ext>
            </a:extLst>
          </p:cNvPr>
          <p:cNvPicPr>
            <a:picLocks noChangeAspect="1"/>
          </p:cNvPicPr>
          <p:nvPr/>
        </p:nvPicPr>
        <p:blipFill>
          <a:blip r:embed="rId2"/>
          <a:stretch>
            <a:fillRect/>
          </a:stretch>
        </p:blipFill>
        <p:spPr>
          <a:xfrm>
            <a:off x="0" y="485109"/>
            <a:ext cx="7072127" cy="4173282"/>
          </a:xfrm>
          <a:prstGeom prst="rect">
            <a:avLst/>
          </a:prstGeom>
        </p:spPr>
      </p:pic>
      <p:sp>
        <p:nvSpPr>
          <p:cNvPr id="2" name="Rounded Rectangle 1">
            <a:extLst>
              <a:ext uri="{FF2B5EF4-FFF2-40B4-BE49-F238E27FC236}">
                <a16:creationId xmlns:a16="http://schemas.microsoft.com/office/drawing/2014/main" id="{7C2055AF-EDE0-5940-9B94-89DF20AFE21F}"/>
              </a:ext>
            </a:extLst>
          </p:cNvPr>
          <p:cNvSpPr/>
          <p:nvPr/>
        </p:nvSpPr>
        <p:spPr>
          <a:xfrm>
            <a:off x="7239000" y="1110056"/>
            <a:ext cx="2514600" cy="14478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Multi-model means</a:t>
            </a:r>
            <a:br>
              <a:rPr lang="en-US" sz="1400" dirty="0"/>
            </a:br>
            <a:r>
              <a:rPr lang="en-US" sz="1400" dirty="0"/>
              <a:t>that the DB engine supports more than one core approach,</a:t>
            </a:r>
            <a:br>
              <a:rPr lang="en-US" sz="1400" dirty="0"/>
            </a:br>
            <a:r>
              <a:rPr lang="en-US" sz="1400" dirty="0"/>
              <a:t>e.g. RDB and Document</a:t>
            </a:r>
          </a:p>
        </p:txBody>
      </p:sp>
    </p:spTree>
    <p:extLst>
      <p:ext uri="{BB962C8B-B14F-4D97-AF65-F5344CB8AC3E}">
        <p14:creationId xmlns:p14="http://schemas.microsoft.com/office/powerpoint/2010/main" val="4260813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C59879-A29F-0244-97AD-718B09412A2F}"/>
              </a:ext>
            </a:extLst>
          </p:cNvPr>
          <p:cNvSpPr>
            <a:spLocks noGrp="1"/>
          </p:cNvSpPr>
          <p:nvPr>
            <p:ph type="title"/>
          </p:nvPr>
        </p:nvSpPr>
        <p:spPr/>
        <p:txBody>
          <a:bodyPr/>
          <a:lstStyle/>
          <a:p>
            <a:r>
              <a:rPr lang="en-US" dirty="0"/>
              <a:t>Database Adoption </a:t>
            </a:r>
            <a:r>
              <a:rPr lang="en-US" sz="1600" dirty="0"/>
              <a:t>(https://</a:t>
            </a:r>
            <a:r>
              <a:rPr lang="en-US" sz="1600" dirty="0" err="1"/>
              <a:t>db-engines.com</a:t>
            </a:r>
            <a:r>
              <a:rPr lang="en-US" sz="1600" dirty="0"/>
              <a:t>/</a:t>
            </a:r>
            <a:r>
              <a:rPr lang="en-US" sz="1600" dirty="0" err="1"/>
              <a:t>en</a:t>
            </a:r>
            <a:r>
              <a:rPr lang="en-US" sz="1600" dirty="0"/>
              <a:t>/ranking)</a:t>
            </a:r>
            <a:endParaRPr lang="en-US" dirty="0"/>
          </a:p>
        </p:txBody>
      </p:sp>
      <p:pic>
        <p:nvPicPr>
          <p:cNvPr id="6" name="Picture 5">
            <a:extLst>
              <a:ext uri="{FF2B5EF4-FFF2-40B4-BE49-F238E27FC236}">
                <a16:creationId xmlns:a16="http://schemas.microsoft.com/office/drawing/2014/main" id="{3D0B3087-069C-BF4A-AC66-AB3E1449A056}"/>
              </a:ext>
            </a:extLst>
          </p:cNvPr>
          <p:cNvPicPr>
            <a:picLocks noChangeAspect="1"/>
          </p:cNvPicPr>
          <p:nvPr/>
        </p:nvPicPr>
        <p:blipFill>
          <a:blip r:embed="rId2"/>
          <a:stretch>
            <a:fillRect/>
          </a:stretch>
        </p:blipFill>
        <p:spPr>
          <a:xfrm>
            <a:off x="304800" y="514350"/>
            <a:ext cx="7336689" cy="3962400"/>
          </a:xfrm>
          <a:prstGeom prst="rect">
            <a:avLst/>
          </a:prstGeom>
        </p:spPr>
      </p:pic>
    </p:spTree>
    <p:extLst>
      <p:ext uri="{BB962C8B-B14F-4D97-AF65-F5344CB8AC3E}">
        <p14:creationId xmlns:p14="http://schemas.microsoft.com/office/powerpoint/2010/main" val="3941268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DAE9A-755A-6B44-9985-EE0F3FB794CD}"/>
              </a:ext>
            </a:extLst>
          </p:cNvPr>
          <p:cNvSpPr>
            <a:spLocks noGrp="1"/>
          </p:cNvSpPr>
          <p:nvPr>
            <p:ph idx="1"/>
          </p:nvPr>
        </p:nvSpPr>
        <p:spPr/>
        <p:txBody>
          <a:bodyPr/>
          <a:lstStyle/>
          <a:p>
            <a:r>
              <a:rPr lang="en-US" sz="1400" dirty="0"/>
              <a:t>“In the field of database design, a multi-model database is a database management system designed to support multiple data models against a single, integrated backend. In contrast, most database management systems are organized around a single data model that determines how data can be organized, stored, and manipulated.[1] Document, graph, relational, and key-value models are examples of data models that may be supported by a multi-model database.” (</a:t>
            </a:r>
            <a:r>
              <a:rPr lang="en-US" sz="1400" dirty="0">
                <a:hlinkClick r:id="rId2"/>
              </a:rPr>
              <a:t>https://en.wikipedia.org/wiki/Multi-model_database</a:t>
            </a:r>
            <a:r>
              <a:rPr lang="en-US" sz="1400" dirty="0"/>
              <a:t>)</a:t>
            </a:r>
          </a:p>
          <a:p>
            <a:r>
              <a:rPr lang="en-US" sz="1400" dirty="0"/>
              <a:t>I use Azure Cosmos DB in one of my current projects, which</a:t>
            </a:r>
          </a:p>
          <a:p>
            <a:pPr lvl="1"/>
            <a:r>
              <a:rPr lang="en-US" sz="1200" dirty="0"/>
              <a:t>Data models: SQL on JSON, Document (MongoDB), Column-family, Key-Value</a:t>
            </a:r>
          </a:p>
          <a:p>
            <a:pPr lvl="1"/>
            <a:r>
              <a:rPr lang="en-US" sz="1200" dirty="0"/>
              <a:t>Has various forms of transactions, stored procedures, </a:t>
            </a:r>
            <a:r>
              <a:rPr lang="en-US" sz="1200" dirty="0" err="1"/>
              <a:t>sharding</a:t>
            </a:r>
            <a:r>
              <a:rPr lang="en-US" sz="1200" dirty="0"/>
              <a:t>, ... ...</a:t>
            </a:r>
          </a:p>
        </p:txBody>
      </p:sp>
      <p:sp>
        <p:nvSpPr>
          <p:cNvPr id="3" name="Title 2">
            <a:extLst>
              <a:ext uri="{FF2B5EF4-FFF2-40B4-BE49-F238E27FC236}">
                <a16:creationId xmlns:a16="http://schemas.microsoft.com/office/drawing/2014/main" id="{B03F4766-EB15-6644-9133-9A241E25BD9A}"/>
              </a:ext>
            </a:extLst>
          </p:cNvPr>
          <p:cNvSpPr>
            <a:spLocks noGrp="1"/>
          </p:cNvSpPr>
          <p:nvPr>
            <p:ph type="title"/>
          </p:nvPr>
        </p:nvSpPr>
        <p:spPr/>
        <p:txBody>
          <a:bodyPr/>
          <a:lstStyle/>
          <a:p>
            <a:r>
              <a:rPr lang="en-US" dirty="0"/>
              <a:t>Multi-model Database</a:t>
            </a:r>
          </a:p>
        </p:txBody>
      </p:sp>
      <p:pic>
        <p:nvPicPr>
          <p:cNvPr id="4" name="Picture 3">
            <a:extLst>
              <a:ext uri="{FF2B5EF4-FFF2-40B4-BE49-F238E27FC236}">
                <a16:creationId xmlns:a16="http://schemas.microsoft.com/office/drawing/2014/main" id="{09510C21-2061-CC41-B3FD-F4D86CF18E2C}"/>
              </a:ext>
            </a:extLst>
          </p:cNvPr>
          <p:cNvPicPr>
            <a:picLocks noChangeAspect="1"/>
          </p:cNvPicPr>
          <p:nvPr/>
        </p:nvPicPr>
        <p:blipFill>
          <a:blip r:embed="rId3"/>
          <a:stretch>
            <a:fillRect/>
          </a:stretch>
        </p:blipFill>
        <p:spPr>
          <a:xfrm>
            <a:off x="685800" y="2744821"/>
            <a:ext cx="2803301" cy="1808129"/>
          </a:xfrm>
          <a:prstGeom prst="rect">
            <a:avLst/>
          </a:prstGeom>
        </p:spPr>
      </p:pic>
      <p:pic>
        <p:nvPicPr>
          <p:cNvPr id="6" name="Picture 5">
            <a:extLst>
              <a:ext uri="{FF2B5EF4-FFF2-40B4-BE49-F238E27FC236}">
                <a16:creationId xmlns:a16="http://schemas.microsoft.com/office/drawing/2014/main" id="{2871D699-2A86-AE46-A4EF-5538E3CBED59}"/>
              </a:ext>
            </a:extLst>
          </p:cNvPr>
          <p:cNvPicPr>
            <a:picLocks noChangeAspect="1"/>
          </p:cNvPicPr>
          <p:nvPr/>
        </p:nvPicPr>
        <p:blipFill>
          <a:blip r:embed="rId4"/>
          <a:stretch>
            <a:fillRect/>
          </a:stretch>
        </p:blipFill>
        <p:spPr>
          <a:xfrm>
            <a:off x="5257800" y="2571750"/>
            <a:ext cx="2184221" cy="2095672"/>
          </a:xfrm>
          <a:prstGeom prst="rect">
            <a:avLst/>
          </a:prstGeom>
        </p:spPr>
      </p:pic>
    </p:spTree>
    <p:extLst>
      <p:ext uri="{BB962C8B-B14F-4D97-AF65-F5344CB8AC3E}">
        <p14:creationId xmlns:p14="http://schemas.microsoft.com/office/powerpoint/2010/main" val="647258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16778CF-8141-494D-AC49-32827B5D0481}"/>
              </a:ext>
            </a:extLst>
          </p:cNvPr>
          <p:cNvSpPr>
            <a:spLocks noGrp="1"/>
          </p:cNvSpPr>
          <p:nvPr>
            <p:ph idx="1"/>
          </p:nvPr>
        </p:nvSpPr>
        <p:spPr>
          <a:xfrm>
            <a:off x="76200" y="3257549"/>
            <a:ext cx="5943600" cy="1446337"/>
          </a:xfrm>
        </p:spPr>
        <p:txBody>
          <a:bodyPr/>
          <a:lstStyle/>
          <a:p>
            <a:r>
              <a:rPr lang="en-US" sz="1600" dirty="0" err="1"/>
              <a:t>classicmodels</a:t>
            </a:r>
            <a:r>
              <a:rPr lang="en-US" sz="1600" dirty="0"/>
              <a:t> is a relational database</a:t>
            </a:r>
            <a:br>
              <a:rPr lang="en-US" sz="1600" dirty="0"/>
            </a:br>
            <a:r>
              <a:rPr lang="en-US" sz="1600" dirty="0"/>
              <a:t>(https://</a:t>
            </a:r>
            <a:r>
              <a:rPr lang="en-US" sz="1600" dirty="0" err="1"/>
              <a:t>www.mysqltutorial.org</a:t>
            </a:r>
            <a:r>
              <a:rPr lang="en-US" sz="1600" dirty="0"/>
              <a:t>/</a:t>
            </a:r>
            <a:r>
              <a:rPr lang="en-US" sz="1600" dirty="0" err="1"/>
              <a:t>mysql</a:t>
            </a:r>
            <a:r>
              <a:rPr lang="en-US" sz="1600" dirty="0"/>
              <a:t>-sample-</a:t>
            </a:r>
            <a:r>
              <a:rPr lang="en-US" sz="1600" dirty="0" err="1"/>
              <a:t>database.aspx</a:t>
            </a:r>
            <a:r>
              <a:rPr lang="en-US" sz="1600" dirty="0"/>
              <a:t>/)</a:t>
            </a:r>
          </a:p>
          <a:p>
            <a:r>
              <a:rPr lang="en-US" sz="1600" dirty="0"/>
              <a:t>Relational is good for many, many things and is a great model,</a:t>
            </a:r>
            <a:br>
              <a:rPr lang="en-US" sz="1600" dirty="0"/>
            </a:br>
            <a:r>
              <a:rPr lang="en-US" sz="1600" dirty="0"/>
              <a:t>but some user perspectives expose data differently. In this</a:t>
            </a:r>
            <a:br>
              <a:rPr lang="en-US" sz="1600" dirty="0"/>
            </a:br>
            <a:r>
              <a:rPr lang="en-US" sz="1600" dirty="0"/>
              <a:t>case: table versus document (form)</a:t>
            </a:r>
          </a:p>
        </p:txBody>
      </p:sp>
      <p:sp>
        <p:nvSpPr>
          <p:cNvPr id="3" name="Title 2">
            <a:extLst>
              <a:ext uri="{FF2B5EF4-FFF2-40B4-BE49-F238E27FC236}">
                <a16:creationId xmlns:a16="http://schemas.microsoft.com/office/drawing/2014/main" id="{3F66E6F0-714F-024C-BB91-ABC079619955}"/>
              </a:ext>
            </a:extLst>
          </p:cNvPr>
          <p:cNvSpPr>
            <a:spLocks noGrp="1"/>
          </p:cNvSpPr>
          <p:nvPr>
            <p:ph type="title"/>
          </p:nvPr>
        </p:nvSpPr>
        <p:spPr/>
        <p:txBody>
          <a:bodyPr/>
          <a:lstStyle/>
          <a:p>
            <a:r>
              <a:rPr lang="en-US" dirty="0"/>
              <a:t>Motivation: Some </a:t>
            </a:r>
            <a:r>
              <a:rPr lang="en-US" dirty="0" err="1"/>
              <a:t>Datamodels</a:t>
            </a:r>
            <a:r>
              <a:rPr lang="en-US" dirty="0"/>
              <a:t> are Nested</a:t>
            </a:r>
          </a:p>
        </p:txBody>
      </p:sp>
      <p:pic>
        <p:nvPicPr>
          <p:cNvPr id="5" name="Picture 4">
            <a:extLst>
              <a:ext uri="{FF2B5EF4-FFF2-40B4-BE49-F238E27FC236}">
                <a16:creationId xmlns:a16="http://schemas.microsoft.com/office/drawing/2014/main" id="{8C17B0DB-BEF4-AD4D-A1C8-030F4847545B}"/>
              </a:ext>
            </a:extLst>
          </p:cNvPr>
          <p:cNvPicPr>
            <a:picLocks noChangeAspect="1"/>
          </p:cNvPicPr>
          <p:nvPr/>
        </p:nvPicPr>
        <p:blipFill>
          <a:blip r:embed="rId2"/>
          <a:stretch>
            <a:fillRect/>
          </a:stretch>
        </p:blipFill>
        <p:spPr>
          <a:xfrm>
            <a:off x="152400" y="666750"/>
            <a:ext cx="3180670" cy="2540906"/>
          </a:xfrm>
          <a:prstGeom prst="rect">
            <a:avLst/>
          </a:prstGeom>
        </p:spPr>
      </p:pic>
      <p:pic>
        <p:nvPicPr>
          <p:cNvPr id="6" name="Picture 5">
            <a:extLst>
              <a:ext uri="{FF2B5EF4-FFF2-40B4-BE49-F238E27FC236}">
                <a16:creationId xmlns:a16="http://schemas.microsoft.com/office/drawing/2014/main" id="{A46F3E11-0CD5-2946-A37D-836DC7FD9F02}"/>
              </a:ext>
            </a:extLst>
          </p:cNvPr>
          <p:cNvPicPr>
            <a:picLocks noChangeAspect="1"/>
          </p:cNvPicPr>
          <p:nvPr/>
        </p:nvPicPr>
        <p:blipFill>
          <a:blip r:embed="rId3"/>
          <a:stretch>
            <a:fillRect/>
          </a:stretch>
        </p:blipFill>
        <p:spPr>
          <a:xfrm>
            <a:off x="5764989" y="546528"/>
            <a:ext cx="3014173" cy="4050443"/>
          </a:xfrm>
          <a:prstGeom prst="rect">
            <a:avLst/>
          </a:prstGeom>
        </p:spPr>
      </p:pic>
      <p:sp>
        <p:nvSpPr>
          <p:cNvPr id="7" name="Left-Right Arrow 6">
            <a:extLst>
              <a:ext uri="{FF2B5EF4-FFF2-40B4-BE49-F238E27FC236}">
                <a16:creationId xmlns:a16="http://schemas.microsoft.com/office/drawing/2014/main" id="{1A1AEC47-5869-DE4B-BC37-7B71B8334CFB}"/>
              </a:ext>
            </a:extLst>
          </p:cNvPr>
          <p:cNvSpPr/>
          <p:nvPr/>
        </p:nvSpPr>
        <p:spPr>
          <a:xfrm>
            <a:off x="3379012" y="1352550"/>
            <a:ext cx="2385977" cy="838200"/>
          </a:xfrm>
          <a:prstGeom prst="leftRight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Impedance Mismatch</a:t>
            </a:r>
          </a:p>
        </p:txBody>
      </p:sp>
      <p:sp>
        <p:nvSpPr>
          <p:cNvPr id="8" name="TextBox 7">
            <a:extLst>
              <a:ext uri="{FF2B5EF4-FFF2-40B4-BE49-F238E27FC236}">
                <a16:creationId xmlns:a16="http://schemas.microsoft.com/office/drawing/2014/main" id="{B9C45DBF-49E0-104A-88E2-70F450CF981D}"/>
              </a:ext>
            </a:extLst>
          </p:cNvPr>
          <p:cNvSpPr txBox="1"/>
          <p:nvPr/>
        </p:nvSpPr>
        <p:spPr>
          <a:xfrm>
            <a:off x="609600" y="439613"/>
            <a:ext cx="1717137" cy="338554"/>
          </a:xfrm>
          <a:prstGeom prst="rect">
            <a:avLst/>
          </a:prstGeom>
          <a:noFill/>
        </p:spPr>
        <p:txBody>
          <a:bodyPr wrap="none" rtlCol="0">
            <a:spAutoFit/>
          </a:bodyPr>
          <a:lstStyle/>
          <a:p>
            <a:r>
              <a:rPr lang="en-US" sz="1600" b="1" dirty="0"/>
              <a:t>Classic Models DB</a:t>
            </a:r>
          </a:p>
        </p:txBody>
      </p:sp>
      <p:sp>
        <p:nvSpPr>
          <p:cNvPr id="9" name="TextBox 8">
            <a:extLst>
              <a:ext uri="{FF2B5EF4-FFF2-40B4-BE49-F238E27FC236}">
                <a16:creationId xmlns:a16="http://schemas.microsoft.com/office/drawing/2014/main" id="{9F8FA9E9-51B2-AB4D-817C-20528471CDE4}"/>
              </a:ext>
            </a:extLst>
          </p:cNvPr>
          <p:cNvSpPr txBox="1"/>
          <p:nvPr/>
        </p:nvSpPr>
        <p:spPr>
          <a:xfrm>
            <a:off x="3801536" y="581886"/>
            <a:ext cx="2009396" cy="584775"/>
          </a:xfrm>
          <a:prstGeom prst="rect">
            <a:avLst/>
          </a:prstGeom>
          <a:noFill/>
        </p:spPr>
        <p:txBody>
          <a:bodyPr wrap="none" rtlCol="0">
            <a:spAutoFit/>
          </a:bodyPr>
          <a:lstStyle/>
          <a:p>
            <a:r>
              <a:rPr lang="en-US" sz="1600" b="1" dirty="0"/>
              <a:t>The way people think</a:t>
            </a:r>
            <a:br>
              <a:rPr lang="en-US" sz="1600" b="1" dirty="0"/>
            </a:br>
            <a:r>
              <a:rPr lang="en-US" sz="1600" b="1" dirty="0"/>
              <a:t>about orders.</a:t>
            </a:r>
          </a:p>
        </p:txBody>
      </p:sp>
    </p:spTree>
    <p:extLst>
      <p:ext uri="{BB962C8B-B14F-4D97-AF65-F5344CB8AC3E}">
        <p14:creationId xmlns:p14="http://schemas.microsoft.com/office/powerpoint/2010/main" val="3699962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76200" y="5143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MongoDB Overview</a:t>
            </a:r>
            <a:br>
              <a:rPr lang="en-US" altLang="en-US" sz="2800" i="1" dirty="0">
                <a:solidFill>
                  <a:schemeClr val="bg1"/>
                </a:solidFill>
              </a:rPr>
            </a:br>
            <a:br>
              <a:rPr lang="en-US" altLang="en-US" sz="2800" i="1" dirty="0">
                <a:solidFill>
                  <a:schemeClr val="bg1"/>
                </a:solidFill>
              </a:rPr>
            </a:br>
            <a:r>
              <a:rPr lang="en-US" altLang="en-US" sz="2800" i="1" dirty="0">
                <a:solidFill>
                  <a:schemeClr val="bg1"/>
                </a:solidFill>
              </a:rPr>
              <a:t>Copied from online sources.</a:t>
            </a:r>
            <a:br>
              <a:rPr lang="en-US" altLang="en-US" sz="2800" i="1" dirty="0">
                <a:solidFill>
                  <a:schemeClr val="bg1"/>
                </a:solidFill>
              </a:rPr>
            </a:br>
            <a:r>
              <a:rPr lang="en-US" altLang="en-US" sz="2800" i="1" dirty="0">
                <a:solidFill>
                  <a:schemeClr val="bg1"/>
                </a:solidFill>
              </a:rPr>
              <a:t>If you get to use Google/</a:t>
            </a:r>
            <a:r>
              <a:rPr lang="en-US" altLang="en-US" sz="2800" i="1" dirty="0" err="1">
                <a:solidFill>
                  <a:schemeClr val="bg1"/>
                </a:solidFill>
              </a:rPr>
              <a:t>StackOverflow</a:t>
            </a:r>
            <a:r>
              <a:rPr lang="en-US" altLang="en-US" sz="2800" i="1" dirty="0">
                <a:solidFill>
                  <a:schemeClr val="bg1"/>
                </a:solidFill>
              </a:rPr>
              <a:t> for code,</a:t>
            </a:r>
            <a:br>
              <a:rPr lang="en-US" altLang="en-US" sz="2800" i="1" dirty="0">
                <a:solidFill>
                  <a:schemeClr val="bg1"/>
                </a:solidFill>
              </a:rPr>
            </a:br>
            <a:r>
              <a:rPr lang="en-US" altLang="en-US" sz="2800" i="1" dirty="0">
                <a:solidFill>
                  <a:schemeClr val="bg1"/>
                </a:solidFill>
              </a:rPr>
              <a:t>I get to use Google/SlideShare for presentations.</a:t>
            </a:r>
          </a:p>
        </p:txBody>
      </p:sp>
      <p:sp>
        <p:nvSpPr>
          <p:cNvPr id="8" name="TextBox 11">
            <a:extLst>
              <a:ext uri="{FF2B5EF4-FFF2-40B4-BE49-F238E27FC236}">
                <a16:creationId xmlns:a16="http://schemas.microsoft.com/office/drawing/2014/main" id="{F8E37C96-576D-394C-9791-72EE004A0B1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518942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176E8-6F53-3042-B8F3-A95DE1D00C73}"/>
              </a:ext>
            </a:extLst>
          </p:cNvPr>
          <p:cNvSpPr>
            <a:spLocks noGrp="1"/>
          </p:cNvSpPr>
          <p:nvPr>
            <p:ph idx="1"/>
          </p:nvPr>
        </p:nvSpPr>
        <p:spPr/>
        <p:txBody>
          <a:bodyPr/>
          <a:lstStyle/>
          <a:p>
            <a:pPr marL="0" indent="0">
              <a:buNone/>
            </a:pPr>
            <a:r>
              <a:rPr lang="en-US" sz="1050" dirty="0"/>
              <a:t>Document Format:</a:t>
            </a:r>
          </a:p>
          <a:p>
            <a:pPr marL="0" indent="0">
              <a:buNone/>
            </a:pPr>
            <a:r>
              <a:rPr lang="en-US" sz="600" dirty="0"/>
              <a:t>{</a:t>
            </a:r>
          </a:p>
          <a:p>
            <a:pPr marL="0" indent="0">
              <a:buNone/>
            </a:pPr>
            <a:r>
              <a:rPr lang="en-US" sz="600" dirty="0"/>
              <a:t>    "</a:t>
            </a:r>
            <a:r>
              <a:rPr lang="en-US" sz="600" dirty="0" err="1"/>
              <a:t>orderNumber</a:t>
            </a:r>
            <a:r>
              <a:rPr lang="en-US" sz="600" dirty="0"/>
              <a:t>": 10100,</a:t>
            </a:r>
          </a:p>
          <a:p>
            <a:pPr marL="0" indent="0">
              <a:buNone/>
            </a:pPr>
            <a:r>
              <a:rPr lang="en-US" sz="600" dirty="0"/>
              <a:t>    "</a:t>
            </a:r>
            <a:r>
              <a:rPr lang="en-US" sz="600" dirty="0" err="1"/>
              <a:t>customerNumber</a:t>
            </a:r>
            <a:r>
              <a:rPr lang="en-US" sz="600" dirty="0"/>
              <a:t>": 363,</a:t>
            </a:r>
          </a:p>
          <a:p>
            <a:pPr marL="0" indent="0">
              <a:buNone/>
            </a:pPr>
            <a:r>
              <a:rPr lang="en-US" sz="600" dirty="0"/>
              <a:t>    "</a:t>
            </a:r>
            <a:r>
              <a:rPr lang="en-US" sz="600" dirty="0" err="1"/>
              <a:t>orderDate</a:t>
            </a:r>
            <a:r>
              <a:rPr lang="en-US" sz="600" dirty="0"/>
              <a:t>": "2003-01-06",</a:t>
            </a:r>
          </a:p>
          <a:p>
            <a:pPr marL="0" indent="0">
              <a:buNone/>
            </a:pPr>
            <a:r>
              <a:rPr lang="en-US" sz="600" dirty="0"/>
              <a:t>    "</a:t>
            </a:r>
            <a:r>
              <a:rPr lang="en-US" sz="600" dirty="0" err="1"/>
              <a:t>requiredDate</a:t>
            </a:r>
            <a:r>
              <a:rPr lang="en-US" sz="600" dirty="0"/>
              <a:t>": "2003-01-13",</a:t>
            </a:r>
          </a:p>
          <a:p>
            <a:pPr marL="0" indent="0">
              <a:buNone/>
            </a:pPr>
            <a:r>
              <a:rPr lang="en-US" sz="600" dirty="0"/>
              <a:t>    "</a:t>
            </a:r>
            <a:r>
              <a:rPr lang="en-US" sz="600" dirty="0" err="1"/>
              <a:t>shippedDate</a:t>
            </a:r>
            <a:r>
              <a:rPr lang="en-US" sz="600" dirty="0"/>
              <a:t>": "2003-01-10",</a:t>
            </a:r>
          </a:p>
          <a:p>
            <a:pPr marL="0" indent="0">
              <a:buNone/>
            </a:pPr>
            <a:r>
              <a:rPr lang="en-US" sz="600" dirty="0"/>
              <a:t>    "status": "Shipped",</a:t>
            </a:r>
          </a:p>
          <a:p>
            <a:pPr marL="0" indent="0">
              <a:buNone/>
            </a:pPr>
            <a:r>
              <a:rPr lang="en-US" sz="600" dirty="0"/>
              <a:t>    "</a:t>
            </a:r>
            <a:r>
              <a:rPr lang="en-US" sz="600" dirty="0" err="1"/>
              <a:t>orderDetails</a:t>
            </a: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1,</a:t>
            </a:r>
          </a:p>
          <a:p>
            <a:pPr marL="0" indent="0">
              <a:buNone/>
            </a:pPr>
            <a:r>
              <a:rPr lang="en-US" sz="600" dirty="0"/>
              <a:t>        "</a:t>
            </a:r>
            <a:r>
              <a:rPr lang="en-US" sz="600" dirty="0" err="1"/>
              <a:t>productCode</a:t>
            </a:r>
            <a:r>
              <a:rPr lang="en-US" sz="600" dirty="0"/>
              <a:t>": "S24_3969",</a:t>
            </a:r>
          </a:p>
          <a:p>
            <a:pPr marL="0" indent="0">
              <a:buNone/>
            </a:pPr>
            <a:r>
              <a:rPr lang="en-US" sz="600" dirty="0"/>
              <a:t>        "</a:t>
            </a:r>
            <a:r>
              <a:rPr lang="en-US" sz="600" dirty="0" err="1"/>
              <a:t>quantityOrdered</a:t>
            </a:r>
            <a:r>
              <a:rPr lang="en-US" sz="600" dirty="0"/>
              <a:t>": 49,</a:t>
            </a:r>
          </a:p>
          <a:p>
            <a:pPr marL="0" indent="0">
              <a:buNone/>
            </a:pPr>
            <a:r>
              <a:rPr lang="en-US" sz="600" dirty="0"/>
              <a:t>        "</a:t>
            </a:r>
            <a:r>
              <a:rPr lang="en-US" sz="600" dirty="0" err="1"/>
              <a:t>priceEach</a:t>
            </a:r>
            <a:r>
              <a:rPr lang="en-US" sz="600" dirty="0"/>
              <a:t>": "35.29"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2,</a:t>
            </a:r>
          </a:p>
          <a:p>
            <a:pPr marL="0" indent="0">
              <a:buNone/>
            </a:pPr>
            <a:r>
              <a:rPr lang="en-US" sz="600" dirty="0"/>
              <a:t>        "</a:t>
            </a:r>
            <a:r>
              <a:rPr lang="en-US" sz="600" dirty="0" err="1"/>
              <a:t>productCode</a:t>
            </a:r>
            <a:r>
              <a:rPr lang="en-US" sz="600" dirty="0"/>
              <a:t>": "S18_2248",</a:t>
            </a:r>
          </a:p>
          <a:p>
            <a:pPr marL="0" indent="0">
              <a:buNone/>
            </a:pPr>
            <a:r>
              <a:rPr lang="en-US" sz="600" dirty="0"/>
              <a:t>        "</a:t>
            </a:r>
            <a:r>
              <a:rPr lang="en-US" sz="600" dirty="0" err="1"/>
              <a:t>quantityOrdered</a:t>
            </a:r>
            <a:r>
              <a:rPr lang="en-US" sz="600" dirty="0"/>
              <a:t>": 50,</a:t>
            </a:r>
          </a:p>
          <a:p>
            <a:pPr marL="0" indent="0">
              <a:buNone/>
            </a:pPr>
            <a:r>
              <a:rPr lang="en-US" sz="600" dirty="0"/>
              <a:t>        "</a:t>
            </a:r>
            <a:r>
              <a:rPr lang="en-US" sz="600" dirty="0" err="1"/>
              <a:t>priceEach</a:t>
            </a:r>
            <a:r>
              <a:rPr lang="en-US" sz="600" dirty="0"/>
              <a:t>": "55.09"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3,</a:t>
            </a:r>
          </a:p>
          <a:p>
            <a:pPr marL="0" indent="0">
              <a:buNone/>
            </a:pPr>
            <a:r>
              <a:rPr lang="en-US" sz="600" dirty="0"/>
              <a:t>        "</a:t>
            </a:r>
            <a:r>
              <a:rPr lang="en-US" sz="600" dirty="0" err="1"/>
              <a:t>productCode</a:t>
            </a:r>
            <a:r>
              <a:rPr lang="en-US" sz="600" dirty="0"/>
              <a:t>": "S18_1749",</a:t>
            </a:r>
          </a:p>
          <a:p>
            <a:pPr marL="0" indent="0">
              <a:buNone/>
            </a:pPr>
            <a:r>
              <a:rPr lang="en-US" sz="600" dirty="0"/>
              <a:t>        "</a:t>
            </a:r>
            <a:r>
              <a:rPr lang="en-US" sz="600" dirty="0" err="1"/>
              <a:t>quantityOrdered</a:t>
            </a:r>
            <a:r>
              <a:rPr lang="en-US" sz="600" dirty="0"/>
              <a:t>": 30,</a:t>
            </a:r>
          </a:p>
          <a:p>
            <a:pPr marL="0" indent="0">
              <a:buNone/>
            </a:pPr>
            <a:r>
              <a:rPr lang="en-US" sz="600" dirty="0"/>
              <a:t>        "</a:t>
            </a:r>
            <a:r>
              <a:rPr lang="en-US" sz="600" dirty="0" err="1"/>
              <a:t>priceEach</a:t>
            </a:r>
            <a:r>
              <a:rPr lang="en-US" sz="600" dirty="0"/>
              <a:t>": "136.00"</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4,</a:t>
            </a:r>
          </a:p>
          <a:p>
            <a:pPr marL="0" indent="0">
              <a:buNone/>
            </a:pPr>
            <a:r>
              <a:rPr lang="en-US" sz="600" dirty="0"/>
              <a:t>        "</a:t>
            </a:r>
            <a:r>
              <a:rPr lang="en-US" sz="600" dirty="0" err="1"/>
              <a:t>productCode</a:t>
            </a:r>
            <a:r>
              <a:rPr lang="en-US" sz="600" dirty="0"/>
              <a:t>": "S18_4409",</a:t>
            </a:r>
          </a:p>
          <a:p>
            <a:pPr marL="0" indent="0">
              <a:buNone/>
            </a:pPr>
            <a:r>
              <a:rPr lang="en-US" sz="600" dirty="0"/>
              <a:t>        "</a:t>
            </a:r>
            <a:r>
              <a:rPr lang="en-US" sz="600" dirty="0" err="1"/>
              <a:t>quantityOrdered</a:t>
            </a:r>
            <a:r>
              <a:rPr lang="en-US" sz="600" dirty="0"/>
              <a:t>": 22,</a:t>
            </a:r>
          </a:p>
          <a:p>
            <a:pPr marL="0" indent="0">
              <a:buNone/>
            </a:pPr>
            <a:r>
              <a:rPr lang="en-US" sz="600" dirty="0"/>
              <a:t>        "</a:t>
            </a:r>
            <a:r>
              <a:rPr lang="en-US" sz="600" dirty="0" err="1"/>
              <a:t>priceEach</a:t>
            </a:r>
            <a:r>
              <a:rPr lang="en-US" sz="600" dirty="0"/>
              <a:t>": "75.46"</a:t>
            </a:r>
          </a:p>
          <a:p>
            <a:pPr marL="0" indent="0">
              <a:buNone/>
            </a:pPr>
            <a:r>
              <a:rPr lang="en-US" sz="600" dirty="0"/>
              <a:t>      }</a:t>
            </a:r>
          </a:p>
          <a:p>
            <a:pPr marL="0" indent="0">
              <a:buNone/>
            </a:pPr>
            <a:r>
              <a:rPr lang="en-US" sz="600" dirty="0"/>
              <a:t>    ]</a:t>
            </a:r>
          </a:p>
          <a:p>
            <a:pPr marL="0" indent="0">
              <a:buNone/>
            </a:pPr>
            <a:r>
              <a:rPr lang="en-US" sz="600" dirty="0"/>
              <a:t>  }</a:t>
            </a:r>
          </a:p>
        </p:txBody>
      </p:sp>
      <p:sp>
        <p:nvSpPr>
          <p:cNvPr id="3" name="Title 2">
            <a:extLst>
              <a:ext uri="{FF2B5EF4-FFF2-40B4-BE49-F238E27FC236}">
                <a16:creationId xmlns:a16="http://schemas.microsoft.com/office/drawing/2014/main" id="{6231DC21-D152-D844-82B6-C05A176A84B4}"/>
              </a:ext>
            </a:extLst>
          </p:cNvPr>
          <p:cNvSpPr>
            <a:spLocks noGrp="1"/>
          </p:cNvSpPr>
          <p:nvPr>
            <p:ph type="title"/>
          </p:nvPr>
        </p:nvSpPr>
        <p:spPr/>
        <p:txBody>
          <a:bodyPr/>
          <a:lstStyle/>
          <a:p>
            <a:r>
              <a:rPr lang="en-US" dirty="0" err="1"/>
              <a:t>Datamodel</a:t>
            </a:r>
            <a:r>
              <a:rPr lang="en-US" dirty="0"/>
              <a:t> Impedance Match/Mismatch</a:t>
            </a:r>
          </a:p>
        </p:txBody>
      </p:sp>
      <p:pic>
        <p:nvPicPr>
          <p:cNvPr id="4" name="Picture 3">
            <a:extLst>
              <a:ext uri="{FF2B5EF4-FFF2-40B4-BE49-F238E27FC236}">
                <a16:creationId xmlns:a16="http://schemas.microsoft.com/office/drawing/2014/main" id="{057C727E-67D9-204B-998A-7A534A5AAEAF}"/>
              </a:ext>
            </a:extLst>
          </p:cNvPr>
          <p:cNvPicPr>
            <a:picLocks noChangeAspect="1"/>
          </p:cNvPicPr>
          <p:nvPr/>
        </p:nvPicPr>
        <p:blipFill>
          <a:blip r:embed="rId2"/>
          <a:stretch>
            <a:fillRect/>
          </a:stretch>
        </p:blipFill>
        <p:spPr>
          <a:xfrm>
            <a:off x="1981199" y="590550"/>
            <a:ext cx="6858000" cy="688068"/>
          </a:xfrm>
          <a:prstGeom prst="rect">
            <a:avLst/>
          </a:prstGeom>
        </p:spPr>
      </p:pic>
      <p:pic>
        <p:nvPicPr>
          <p:cNvPr id="5" name="Picture 4">
            <a:extLst>
              <a:ext uri="{FF2B5EF4-FFF2-40B4-BE49-F238E27FC236}">
                <a16:creationId xmlns:a16="http://schemas.microsoft.com/office/drawing/2014/main" id="{35A4664C-33A0-254E-AC37-C9FE3F582BD5}"/>
              </a:ext>
            </a:extLst>
          </p:cNvPr>
          <p:cNvPicPr>
            <a:picLocks noChangeAspect="1"/>
          </p:cNvPicPr>
          <p:nvPr/>
        </p:nvPicPr>
        <p:blipFill>
          <a:blip r:embed="rId3"/>
          <a:stretch>
            <a:fillRect/>
          </a:stretch>
        </p:blipFill>
        <p:spPr>
          <a:xfrm>
            <a:off x="3505200" y="1484073"/>
            <a:ext cx="2187545" cy="2939621"/>
          </a:xfrm>
          <a:prstGeom prst="rect">
            <a:avLst/>
          </a:prstGeom>
        </p:spPr>
      </p:pic>
      <p:sp>
        <p:nvSpPr>
          <p:cNvPr id="6" name="Bent Arrow 5">
            <a:extLst>
              <a:ext uri="{FF2B5EF4-FFF2-40B4-BE49-F238E27FC236}">
                <a16:creationId xmlns:a16="http://schemas.microsoft.com/office/drawing/2014/main" id="{E6610251-D374-804A-B918-5BE1601A59FE}"/>
              </a:ext>
            </a:extLst>
          </p:cNvPr>
          <p:cNvSpPr/>
          <p:nvPr/>
        </p:nvSpPr>
        <p:spPr>
          <a:xfrm rot="10800000">
            <a:off x="5943600" y="1248219"/>
            <a:ext cx="914400" cy="1185001"/>
          </a:xfrm>
          <a:prstGeom prst="bentArrow">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Right Arrow 6">
            <a:extLst>
              <a:ext uri="{FF2B5EF4-FFF2-40B4-BE49-F238E27FC236}">
                <a16:creationId xmlns:a16="http://schemas.microsoft.com/office/drawing/2014/main" id="{E885CF33-0903-BB44-8887-17597C3F9C20}"/>
              </a:ext>
            </a:extLst>
          </p:cNvPr>
          <p:cNvSpPr/>
          <p:nvPr/>
        </p:nvSpPr>
        <p:spPr>
          <a:xfrm>
            <a:off x="1447800" y="2419350"/>
            <a:ext cx="2057400" cy="685800"/>
          </a:xfrm>
          <a:prstGeom prst="leftRight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More Natural Mapping</a:t>
            </a:r>
          </a:p>
        </p:txBody>
      </p:sp>
      <p:sp>
        <p:nvSpPr>
          <p:cNvPr id="8" name="Rectangle 7">
            <a:extLst>
              <a:ext uri="{FF2B5EF4-FFF2-40B4-BE49-F238E27FC236}">
                <a16:creationId xmlns:a16="http://schemas.microsoft.com/office/drawing/2014/main" id="{6BFA33BF-0ED2-354F-98A4-E583784234EC}"/>
              </a:ext>
            </a:extLst>
          </p:cNvPr>
          <p:cNvSpPr/>
          <p:nvPr/>
        </p:nvSpPr>
        <p:spPr>
          <a:xfrm>
            <a:off x="5747868" y="2571750"/>
            <a:ext cx="3352800" cy="1754326"/>
          </a:xfrm>
          <a:prstGeom prst="rect">
            <a:avLst/>
          </a:prstGeom>
        </p:spPr>
        <p:txBody>
          <a:bodyPr wrap="square">
            <a:spAutoFit/>
          </a:bodyPr>
          <a:lstStyle/>
          <a:p>
            <a:r>
              <a:rPr lang="en-US" sz="1200" b="1" dirty="0">
                <a:solidFill>
                  <a:srgbClr val="FF0000"/>
                </a:solidFill>
                <a:latin typeface="urw-din"/>
              </a:rPr>
              <a:t>Impedance mismatch </a:t>
            </a:r>
            <a:r>
              <a:rPr lang="en-US" sz="1200" dirty="0">
                <a:solidFill>
                  <a:srgbClr val="FF0000"/>
                </a:solidFill>
                <a:latin typeface="urw-din"/>
              </a:rPr>
              <a:t>is the term used to refer to the problems that occurs due to differences between the database model and the programming language model. The practical relational model has 3 components these are:</a:t>
            </a:r>
          </a:p>
          <a:p>
            <a:pPr marL="685800" lvl="1" indent="-228600">
              <a:buFont typeface="+mj-lt"/>
              <a:buAutoNum type="arabicPeriod"/>
            </a:pPr>
            <a:r>
              <a:rPr lang="en-US" sz="1200" dirty="0">
                <a:solidFill>
                  <a:srgbClr val="FF0000"/>
                </a:solidFill>
                <a:latin typeface="urw-din"/>
              </a:rPr>
              <a:t>Attributes and their data types</a:t>
            </a:r>
          </a:p>
          <a:p>
            <a:pPr marL="685800" lvl="1" indent="-228600">
              <a:buFont typeface="+mj-lt"/>
              <a:buAutoNum type="arabicPeriod"/>
            </a:pPr>
            <a:r>
              <a:rPr lang="en-US" sz="1200" dirty="0">
                <a:solidFill>
                  <a:srgbClr val="FF0000"/>
                </a:solidFill>
                <a:latin typeface="urw-din"/>
              </a:rPr>
              <a:t>Tuples</a:t>
            </a:r>
          </a:p>
          <a:p>
            <a:pPr marL="685800" lvl="1" indent="-228600">
              <a:buFont typeface="+mj-lt"/>
              <a:buAutoNum type="arabicPeriod"/>
            </a:pPr>
            <a:r>
              <a:rPr lang="en-US" sz="1200" dirty="0">
                <a:solidFill>
                  <a:srgbClr val="FF0000"/>
                </a:solidFill>
                <a:latin typeface="urw-din"/>
              </a:rPr>
              <a:t>Tables/collections/sets</a:t>
            </a:r>
          </a:p>
          <a:p>
            <a:pPr marL="685800" lvl="1" indent="-228600">
              <a:buFont typeface="+mj-lt"/>
              <a:buAutoNum type="arabicPeriod"/>
            </a:pPr>
            <a:r>
              <a:rPr lang="en-US" sz="1200" dirty="0">
                <a:solidFill>
                  <a:srgbClr val="FF0000"/>
                </a:solidFill>
                <a:latin typeface="urw-din"/>
              </a:rPr>
              <a:t>Relationships</a:t>
            </a:r>
          </a:p>
        </p:txBody>
      </p:sp>
    </p:spTree>
    <p:extLst>
      <p:ext uri="{BB962C8B-B14F-4D97-AF65-F5344CB8AC3E}">
        <p14:creationId xmlns:p14="http://schemas.microsoft.com/office/powerpoint/2010/main" val="4157604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74015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Very Simple Overview</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151484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more in subsequent lectures, homework, ... ...</a:t>
            </a:r>
          </a:p>
          <a:p>
            <a:r>
              <a:rPr lang="en-US" dirty="0"/>
              <a:t>You will have to install MongoDB and Compass for HW3,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2991898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7530C5-35F1-0445-8DB8-040975AD8B6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D51F39E-7FD8-DC4E-A70F-2EBD83EA69C9}"/>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644330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9" name="TextBox 11">
            <a:extLst>
              <a:ext uri="{FF2B5EF4-FFF2-40B4-BE49-F238E27FC236}">
                <a16:creationId xmlns:a16="http://schemas.microsoft.com/office/drawing/2014/main" id="{6C6E0A7D-FFD8-E947-BA5A-AA029DE5EDD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 Be Refined and Simplified!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8B59980B-9C78-1A40-BA20-24BA92FDC5C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4842321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(My) Project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3291713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Access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Social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Network</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Core 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Comment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Discussion</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Insight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Data</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fantasy baseball</a:t>
            </a:r>
            <a:r>
              <a:rPr lang="en-US" dirty="0"/>
              <a:t> 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8" name="TextBox 11">
            <a:extLst>
              <a:ext uri="{FF2B5EF4-FFF2-40B4-BE49-F238E27FC236}">
                <a16:creationId xmlns:a16="http://schemas.microsoft.com/office/drawing/2014/main" id="{39884BE6-06A7-6449-B5B0-BA4515133D4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8668832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1269714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Baseball DB</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F1C8E-DD56-3E49-85F0-7AA0AD25918A}"/>
              </a:ext>
            </a:extLst>
          </p:cNvPr>
          <p:cNvSpPr>
            <a:spLocks noGrp="1"/>
          </p:cNvSpPr>
          <p:nvPr>
            <p:ph type="title"/>
          </p:nvPr>
        </p:nvSpPr>
        <p:spPr/>
        <p:txBody>
          <a:bodyPr/>
          <a:lstStyle/>
          <a:p>
            <a:r>
              <a:rPr lang="en-US" dirty="0"/>
              <a:t>On My Mac</a:t>
            </a:r>
          </a:p>
        </p:txBody>
      </p:sp>
      <p:pic>
        <p:nvPicPr>
          <p:cNvPr id="5" name="Picture 4">
            <a:extLst>
              <a:ext uri="{FF2B5EF4-FFF2-40B4-BE49-F238E27FC236}">
                <a16:creationId xmlns:a16="http://schemas.microsoft.com/office/drawing/2014/main" id="{FD9CD89C-4420-434C-B0A6-4BE7174609B2}"/>
              </a:ext>
            </a:extLst>
          </p:cNvPr>
          <p:cNvPicPr>
            <a:picLocks noChangeAspect="1"/>
          </p:cNvPicPr>
          <p:nvPr/>
        </p:nvPicPr>
        <p:blipFill>
          <a:blip r:embed="rId2"/>
          <a:stretch>
            <a:fillRect/>
          </a:stretch>
        </p:blipFill>
        <p:spPr>
          <a:xfrm>
            <a:off x="0" y="467849"/>
            <a:ext cx="9144000" cy="4207801"/>
          </a:xfrm>
          <a:prstGeom prst="rect">
            <a:avLst/>
          </a:prstGeom>
        </p:spPr>
      </p:pic>
    </p:spTree>
    <p:extLst>
      <p:ext uri="{BB962C8B-B14F-4D97-AF65-F5344CB8AC3E}">
        <p14:creationId xmlns:p14="http://schemas.microsoft.com/office/powerpoint/2010/main" val="8541150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Two HTTP/REST calls: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team_summary?team_id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BOS&amp;year_id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=2004</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teams?teamID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BOS&amp;yearID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Two SQL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Queriess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to Teams table.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to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team_summary</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which is a view.</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Tracks will build: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Programming: Mix of CRUD and dashboard.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Non-programming: Dashboards, Data transformation.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Will see more details as we move forward.</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8311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218555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8" name="TextBox 11">
            <a:extLst>
              <a:ext uri="{FF2B5EF4-FFF2-40B4-BE49-F238E27FC236}">
                <a16:creationId xmlns:a16="http://schemas.microsoft.com/office/drawing/2014/main" id="{F69B695B-AE55-D441-B8D4-87EC6D856013}"/>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8526535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do these now.</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I will do during other lectures</a:t>
            </a:r>
            <a:b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and as I do my project.</a:t>
            </a:r>
          </a:p>
        </p:txBody>
      </p:sp>
    </p:spTree>
    <p:extLst>
      <p:ext uri="{BB962C8B-B14F-4D97-AF65-F5344CB8AC3E}">
        <p14:creationId xmlns:p14="http://schemas.microsoft.com/office/powerpoint/2010/main" val="3877697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core of the data lake are the raw tables.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We clearly do not want to run this query every time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we decide to examine and choose players.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Task 1 adds a processed, “wide flat” table to the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data lake for subsequent processing.</a:t>
            </a:r>
          </a:p>
        </p:txBody>
      </p:sp>
    </p:spTree>
    <p:extLst>
      <p:ext uri="{BB962C8B-B14F-4D97-AF65-F5344CB8AC3E}">
        <p14:creationId xmlns:p14="http://schemas.microsoft.com/office/powerpoint/2010/main" val="2873237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2466248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12286578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282938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361950"/>
            <a:ext cx="9144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HW4 – The Project</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Previous slides introduced the concepts.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Carrie and I plan to meet, simplify, refine,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based on experiences from last semester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and this semester.</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Stay Tuned.</a:t>
            </a:r>
          </a:p>
        </p:txBody>
      </p:sp>
      <p:sp>
        <p:nvSpPr>
          <p:cNvPr id="8" name="TextBox 11">
            <a:extLst>
              <a:ext uri="{FF2B5EF4-FFF2-40B4-BE49-F238E27FC236}">
                <a16:creationId xmlns:a16="http://schemas.microsoft.com/office/drawing/2014/main" id="{39884BE6-06A7-6449-B5B0-BA4515133D4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938133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solidFill>
            <a:srgbClr val="FFC000"/>
          </a:solid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rPr>
              <a:t>Backup</a:t>
            </a:r>
          </a:p>
        </p:txBody>
      </p:sp>
      <p:sp>
        <p:nvSpPr>
          <p:cNvPr id="8" name="TextBox 11">
            <a:extLst>
              <a:ext uri="{FF2B5EF4-FFF2-40B4-BE49-F238E27FC236}">
                <a16:creationId xmlns:a16="http://schemas.microsoft.com/office/drawing/2014/main" id="{8B59980B-9C78-1A40-BA20-24BA92FDC5C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
        <p:nvSpPr>
          <p:cNvPr id="2" name="Rectangle 1">
            <a:extLst>
              <a:ext uri="{FF2B5EF4-FFF2-40B4-BE49-F238E27FC236}">
                <a16:creationId xmlns:a16="http://schemas.microsoft.com/office/drawing/2014/main" id="{93A9BE4F-5BE2-BC48-9923-2E6343CE9AEE}"/>
              </a:ext>
            </a:extLst>
          </p:cNvPr>
          <p:cNvSpPr/>
          <p:nvPr/>
        </p:nvSpPr>
        <p:spPr>
          <a:xfrm>
            <a:off x="304800" y="361950"/>
            <a:ext cx="8382000" cy="4114800"/>
          </a:xfrm>
          <a:prstGeom prst="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642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378385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22762665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8439481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39403305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609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74227</TotalTime>
  <Words>8674</Words>
  <Application>Microsoft Macintosh PowerPoint</Application>
  <PresentationFormat>On-screen Show (16:9)</PresentationFormat>
  <Paragraphs>846</Paragraphs>
  <Slides>102</Slides>
  <Notes>33</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102</vt:i4>
      </vt:variant>
    </vt:vector>
  </HeadingPairs>
  <TitlesOfParts>
    <vt:vector size="123" baseType="lpstr">
      <vt:lpstr>Amazon Ember</vt:lpstr>
      <vt:lpstr>Arial</vt:lpstr>
      <vt:lpstr>Arial Black</vt:lpstr>
      <vt:lpstr>Calibri</vt:lpstr>
      <vt:lpstr>Century Schoolbook</vt:lpstr>
      <vt:lpstr>Fira Code</vt:lpstr>
      <vt:lpstr>Helvetica</vt:lpstr>
      <vt:lpstr>Monotype Sorts</vt:lpstr>
      <vt:lpstr>Museo For Dell</vt:lpstr>
      <vt:lpstr>Museo For Dell 300</vt:lpstr>
      <vt:lpstr>Museo Sans For Dell</vt:lpstr>
      <vt:lpstr>Times New Roman</vt:lpstr>
      <vt:lpstr>Trebuchet MS</vt:lpstr>
      <vt:lpstr>urw-din</vt:lpstr>
      <vt:lpstr>Webdings</vt:lpstr>
      <vt:lpstr>Wingdings</vt:lpstr>
      <vt:lpstr>Office Theme</vt:lpstr>
      <vt:lpstr>2_Office Theme</vt:lpstr>
      <vt:lpstr>5_db-5-grey</vt:lpstr>
      <vt:lpstr>Dell_16x9_Template</vt:lpstr>
      <vt:lpstr>3_Office Theme</vt:lpstr>
      <vt:lpstr>PowerPoint Presentation</vt:lpstr>
      <vt:lpstr>PowerPoint Presentation</vt:lpstr>
      <vt:lpstr>PowerPoint Presentation</vt:lpstr>
      <vt:lpstr>PowerPoint Presentation</vt:lpstr>
      <vt:lpstr>PowerPoint Presentation</vt:lpstr>
      <vt:lpstr>PowerPoint Presentation</vt:lpstr>
      <vt:lpstr>File Organization</vt:lpstr>
      <vt:lpstr>On My Mac</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PowerPoint Presentation</vt:lpstr>
      <vt:lpstr>One Taxonomy</vt:lpstr>
      <vt:lpstr>Use Cases</vt:lpstr>
      <vt:lpstr>PowerPoint Presentation</vt:lpstr>
      <vt:lpstr>Downloaded a Game-of-Thrones Dataset</vt:lpstr>
      <vt:lpstr>Data Engineering and Data Modeling</vt:lpstr>
      <vt:lpstr>The Data is a Bit of a Mess  Cleanup Required</vt:lpstr>
      <vt:lpstr>Data Cleansing</vt:lpstr>
      <vt:lpstr>Switch to Notebook for Examples</vt:lpstr>
      <vt:lpstr>Path Query</vt:lpstr>
      <vt:lpstr>You can get Cycles/Duplicates  Can be Better</vt:lpstr>
      <vt:lpstr>PowerPoint Presentation</vt:lpstr>
      <vt:lpstr>PowerPoint Presentation</vt:lpstr>
      <vt:lpstr>Database Adoption (https://db-engines.com/en/ranking)</vt:lpstr>
      <vt:lpstr>Database Adoption (https://db-engines.com/en/ranking)</vt:lpstr>
      <vt:lpstr>Multi-model Database</vt:lpstr>
      <vt:lpstr>Motivation: Some Datamodels are Nested</vt:lpstr>
      <vt:lpstr>PowerPoint Presentation</vt:lpstr>
      <vt:lpstr>MongoDB Concepts</vt:lpstr>
      <vt:lpstr>Core Operations</vt:lpstr>
      <vt:lpstr>Datamodel Impedance Match/Mismatch</vt:lpstr>
      <vt:lpstr>(Some) MongoDB CRUD Operations</vt:lpstr>
      <vt:lpstr>(Some) MongdoDB Pipeline Operators</vt:lpstr>
      <vt:lpstr>MongoDB Checkpoint</vt:lpstr>
      <vt:lpstr>Switch to Notebook</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PowerPoint Presentation</vt:lpstr>
      <vt:lpstr>PowerPoint Presentation</vt:lpstr>
      <vt:lpstr>find()</vt:lpstr>
      <vt:lpstr>Generate Code</vt:lpstr>
      <vt:lpstr>Result is not Quite You Expect</vt:lpstr>
      <vt:lpstr>Result is not Quite You Expect</vt:lpstr>
      <vt:lpstr>More Fun – Data Types</vt:lpstr>
      <vt:lpstr>Hypothetical Normalization</vt:lpstr>
      <vt:lpstr>Hypothetical Player Choice</vt:lpstr>
      <vt:lpstr>Optimal Price/Performance Catcher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2021-09-23T10:10:07Z</cp:lastPrinted>
  <dcterms:created xsi:type="dcterms:W3CDTF">2010-04-12T23:12:02Z</dcterms:created>
  <dcterms:modified xsi:type="dcterms:W3CDTF">2021-11-12T14:55:59Z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